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8" r:id="rId2"/>
  </p:sldMasterIdLst>
  <p:notesMasterIdLst>
    <p:notesMasterId r:id="rId50"/>
  </p:notesMasterIdLst>
  <p:handoutMasterIdLst>
    <p:handoutMasterId r:id="rId51"/>
  </p:handoutMasterIdLst>
  <p:sldIdLst>
    <p:sldId id="305" r:id="rId3"/>
    <p:sldId id="304" r:id="rId4"/>
    <p:sldId id="306" r:id="rId5"/>
    <p:sldId id="310" r:id="rId6"/>
    <p:sldId id="303" r:id="rId7"/>
    <p:sldId id="297" r:id="rId8"/>
    <p:sldId id="307" r:id="rId9"/>
    <p:sldId id="308" r:id="rId10"/>
    <p:sldId id="309" r:id="rId11"/>
    <p:sldId id="298" r:id="rId12"/>
    <p:sldId id="258" r:id="rId13"/>
    <p:sldId id="259" r:id="rId14"/>
    <p:sldId id="286" r:id="rId15"/>
    <p:sldId id="260" r:id="rId16"/>
    <p:sldId id="261" r:id="rId17"/>
    <p:sldId id="262" r:id="rId18"/>
    <p:sldId id="300" r:id="rId19"/>
    <p:sldId id="296" r:id="rId20"/>
    <p:sldId id="276" r:id="rId21"/>
    <p:sldId id="263" r:id="rId22"/>
    <p:sldId id="277" r:id="rId23"/>
    <p:sldId id="265" r:id="rId24"/>
    <p:sldId id="284" r:id="rId25"/>
    <p:sldId id="278" r:id="rId26"/>
    <p:sldId id="292" r:id="rId27"/>
    <p:sldId id="267" r:id="rId28"/>
    <p:sldId id="279" r:id="rId29"/>
    <p:sldId id="280" r:id="rId30"/>
    <p:sldId id="268" r:id="rId31"/>
    <p:sldId id="294" r:id="rId32"/>
    <p:sldId id="302" r:id="rId33"/>
    <p:sldId id="269" r:id="rId34"/>
    <p:sldId id="271" r:id="rId35"/>
    <p:sldId id="285" r:id="rId36"/>
    <p:sldId id="283" r:id="rId37"/>
    <p:sldId id="295" r:id="rId38"/>
    <p:sldId id="281" r:id="rId39"/>
    <p:sldId id="287" r:id="rId40"/>
    <p:sldId id="288" r:id="rId41"/>
    <p:sldId id="289" r:id="rId42"/>
    <p:sldId id="282" r:id="rId43"/>
    <p:sldId id="272" r:id="rId44"/>
    <p:sldId id="273" r:id="rId45"/>
    <p:sldId id="274" r:id="rId46"/>
    <p:sldId id="299" r:id="rId47"/>
    <p:sldId id="301" r:id="rId48"/>
    <p:sldId id="275" r:id="rId49"/>
  </p:sldIdLst>
  <p:sldSz cx="9144000" cy="6858000" type="screen4x3"/>
  <p:notesSz cx="6858000" cy="9144000"/>
  <p:defaultTextStyle>
    <a:defPPr>
      <a:defRPr lang="fa-IR"/>
    </a:defPPr>
    <a:lvl1pPr algn="r" rtl="1" fontAlgn="base">
      <a:spcBef>
        <a:spcPct val="20000"/>
      </a:spcBef>
      <a:spcAft>
        <a:spcPct val="0"/>
      </a:spcAft>
      <a:buClr>
        <a:schemeClr val="hlink"/>
      </a:buClr>
      <a:buSzPct val="90000"/>
      <a:buFont typeface="Wingdings" pitchFamily="2" charset="2"/>
      <a:defRPr sz="2400" kern="1200">
        <a:solidFill>
          <a:srgbClr val="FFFF00"/>
        </a:solidFill>
        <a:effectLst>
          <a:outerShdw blurRad="38100" dist="38100" dir="2700000" algn="tl">
            <a:srgbClr val="000000">
              <a:alpha val="43137"/>
            </a:srgbClr>
          </a:outerShdw>
        </a:effectLst>
        <a:latin typeface="Arial" pitchFamily="34" charset="0"/>
        <a:ea typeface="+mn-ea"/>
        <a:cs typeface="Arial" pitchFamily="34" charset="0"/>
      </a:defRPr>
    </a:lvl1pPr>
    <a:lvl2pPr marL="457200" algn="r" rtl="1" fontAlgn="base">
      <a:spcBef>
        <a:spcPct val="20000"/>
      </a:spcBef>
      <a:spcAft>
        <a:spcPct val="0"/>
      </a:spcAft>
      <a:buClr>
        <a:schemeClr val="hlink"/>
      </a:buClr>
      <a:buSzPct val="90000"/>
      <a:buFont typeface="Wingdings" pitchFamily="2" charset="2"/>
      <a:defRPr sz="2400" kern="1200">
        <a:solidFill>
          <a:srgbClr val="FFFF00"/>
        </a:solidFill>
        <a:effectLst>
          <a:outerShdw blurRad="38100" dist="38100" dir="2700000" algn="tl">
            <a:srgbClr val="000000">
              <a:alpha val="43137"/>
            </a:srgbClr>
          </a:outerShdw>
        </a:effectLst>
        <a:latin typeface="Arial" pitchFamily="34" charset="0"/>
        <a:ea typeface="+mn-ea"/>
        <a:cs typeface="Arial" pitchFamily="34" charset="0"/>
      </a:defRPr>
    </a:lvl2pPr>
    <a:lvl3pPr marL="914400" algn="r" rtl="1" fontAlgn="base">
      <a:spcBef>
        <a:spcPct val="20000"/>
      </a:spcBef>
      <a:spcAft>
        <a:spcPct val="0"/>
      </a:spcAft>
      <a:buClr>
        <a:schemeClr val="hlink"/>
      </a:buClr>
      <a:buSzPct val="90000"/>
      <a:buFont typeface="Wingdings" pitchFamily="2" charset="2"/>
      <a:defRPr sz="2400" kern="1200">
        <a:solidFill>
          <a:srgbClr val="FFFF00"/>
        </a:solidFill>
        <a:effectLst>
          <a:outerShdw blurRad="38100" dist="38100" dir="2700000" algn="tl">
            <a:srgbClr val="000000">
              <a:alpha val="43137"/>
            </a:srgbClr>
          </a:outerShdw>
        </a:effectLst>
        <a:latin typeface="Arial" pitchFamily="34" charset="0"/>
        <a:ea typeface="+mn-ea"/>
        <a:cs typeface="Arial" pitchFamily="34" charset="0"/>
      </a:defRPr>
    </a:lvl3pPr>
    <a:lvl4pPr marL="1371600" algn="r" rtl="1" fontAlgn="base">
      <a:spcBef>
        <a:spcPct val="20000"/>
      </a:spcBef>
      <a:spcAft>
        <a:spcPct val="0"/>
      </a:spcAft>
      <a:buClr>
        <a:schemeClr val="hlink"/>
      </a:buClr>
      <a:buSzPct val="90000"/>
      <a:buFont typeface="Wingdings" pitchFamily="2" charset="2"/>
      <a:defRPr sz="2400" kern="1200">
        <a:solidFill>
          <a:srgbClr val="FFFF00"/>
        </a:solidFill>
        <a:effectLst>
          <a:outerShdw blurRad="38100" dist="38100" dir="2700000" algn="tl">
            <a:srgbClr val="000000">
              <a:alpha val="43137"/>
            </a:srgbClr>
          </a:outerShdw>
        </a:effectLst>
        <a:latin typeface="Arial" pitchFamily="34" charset="0"/>
        <a:ea typeface="+mn-ea"/>
        <a:cs typeface="Arial" pitchFamily="34" charset="0"/>
      </a:defRPr>
    </a:lvl4pPr>
    <a:lvl5pPr marL="1828800" algn="r" rtl="1" fontAlgn="base">
      <a:spcBef>
        <a:spcPct val="20000"/>
      </a:spcBef>
      <a:spcAft>
        <a:spcPct val="0"/>
      </a:spcAft>
      <a:buClr>
        <a:schemeClr val="hlink"/>
      </a:buClr>
      <a:buSzPct val="90000"/>
      <a:buFont typeface="Wingdings" pitchFamily="2" charset="2"/>
      <a:defRPr sz="2400" kern="1200">
        <a:solidFill>
          <a:srgbClr val="FFFF00"/>
        </a:solidFill>
        <a:effectLst>
          <a:outerShdw blurRad="38100" dist="38100" dir="2700000" algn="tl">
            <a:srgbClr val="000000">
              <a:alpha val="43137"/>
            </a:srgbClr>
          </a:outerShdw>
        </a:effectLst>
        <a:latin typeface="Arial" pitchFamily="34" charset="0"/>
        <a:ea typeface="+mn-ea"/>
        <a:cs typeface="Arial" pitchFamily="34" charset="0"/>
      </a:defRPr>
    </a:lvl5pPr>
    <a:lvl6pPr marL="2286000" algn="r" defTabSz="914400" rtl="1" eaLnBrk="1" latinLnBrk="0" hangingPunct="1">
      <a:defRPr sz="2400" kern="1200">
        <a:solidFill>
          <a:srgbClr val="FFFF00"/>
        </a:solidFill>
        <a:effectLst>
          <a:outerShdw blurRad="38100" dist="38100" dir="2700000" algn="tl">
            <a:srgbClr val="000000">
              <a:alpha val="43137"/>
            </a:srgbClr>
          </a:outerShdw>
        </a:effectLst>
        <a:latin typeface="Arial" pitchFamily="34" charset="0"/>
        <a:ea typeface="+mn-ea"/>
        <a:cs typeface="Arial" pitchFamily="34" charset="0"/>
      </a:defRPr>
    </a:lvl6pPr>
    <a:lvl7pPr marL="2743200" algn="r" defTabSz="914400" rtl="1" eaLnBrk="1" latinLnBrk="0" hangingPunct="1">
      <a:defRPr sz="2400" kern="1200">
        <a:solidFill>
          <a:srgbClr val="FFFF00"/>
        </a:solidFill>
        <a:effectLst>
          <a:outerShdw blurRad="38100" dist="38100" dir="2700000" algn="tl">
            <a:srgbClr val="000000">
              <a:alpha val="43137"/>
            </a:srgbClr>
          </a:outerShdw>
        </a:effectLst>
        <a:latin typeface="Arial" pitchFamily="34" charset="0"/>
        <a:ea typeface="+mn-ea"/>
        <a:cs typeface="Arial" pitchFamily="34" charset="0"/>
      </a:defRPr>
    </a:lvl7pPr>
    <a:lvl8pPr marL="3200400" algn="r" defTabSz="914400" rtl="1" eaLnBrk="1" latinLnBrk="0" hangingPunct="1">
      <a:defRPr sz="2400" kern="1200">
        <a:solidFill>
          <a:srgbClr val="FFFF00"/>
        </a:solidFill>
        <a:effectLst>
          <a:outerShdw blurRad="38100" dist="38100" dir="2700000" algn="tl">
            <a:srgbClr val="000000">
              <a:alpha val="43137"/>
            </a:srgbClr>
          </a:outerShdw>
        </a:effectLst>
        <a:latin typeface="Arial" pitchFamily="34" charset="0"/>
        <a:ea typeface="+mn-ea"/>
        <a:cs typeface="Arial" pitchFamily="34" charset="0"/>
      </a:defRPr>
    </a:lvl8pPr>
    <a:lvl9pPr marL="3657600" algn="r" defTabSz="914400" rtl="1" eaLnBrk="1" latinLnBrk="0" hangingPunct="1">
      <a:defRPr sz="2400" kern="1200">
        <a:solidFill>
          <a:srgbClr val="FFFF00"/>
        </a:solidFill>
        <a:effectLst>
          <a:outerShdw blurRad="38100" dist="38100" dir="2700000" algn="tl">
            <a:srgbClr val="000000">
              <a:alpha val="43137"/>
            </a:srgbClr>
          </a:outerShdw>
        </a:effectLst>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FF00"/>
    <a:srgbClr val="000000"/>
    <a:srgbClr val="66CCFF"/>
    <a:srgbClr val="00FF00"/>
    <a:srgbClr val="FF33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0" autoAdjust="0"/>
    <p:restoredTop sz="89606" autoAdjust="0"/>
  </p:normalViewPr>
  <p:slideViewPr>
    <p:cSldViewPr>
      <p:cViewPr>
        <p:scale>
          <a:sx n="66" d="100"/>
          <a:sy n="66" d="100"/>
        </p:scale>
        <p:origin x="-1404"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spcBef>
                <a:spcPct val="0"/>
              </a:spcBef>
              <a:buClrTx/>
              <a:buSzTx/>
              <a:buFontTx/>
              <a:buNone/>
              <a:defRPr sz="1200">
                <a:solidFill>
                  <a:schemeClr val="tx1"/>
                </a:solidFill>
                <a:effectLst/>
                <a:latin typeface="Arial" charset="0"/>
                <a:cs typeface="Arial" charset="0"/>
              </a:defRPr>
            </a:lvl1pPr>
          </a:lstStyle>
          <a:p>
            <a:pPr>
              <a:defRPr/>
            </a:pPr>
            <a:endParaRPr lang="en-US"/>
          </a:p>
        </p:txBody>
      </p:sp>
      <p:sp>
        <p:nvSpPr>
          <p:cNvPr id="43011" name="Rectangle 3"/>
          <p:cNvSpPr>
            <a:spLocks noGrp="1" noChangeArrowheads="1"/>
          </p:cNvSpPr>
          <p:nvPr>
            <p:ph type="dt" sz="quarter"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spcBef>
                <a:spcPct val="0"/>
              </a:spcBef>
              <a:buClrTx/>
              <a:buSzTx/>
              <a:buFontTx/>
              <a:buNone/>
              <a:defRPr sz="1200">
                <a:solidFill>
                  <a:schemeClr val="tx1"/>
                </a:solidFill>
                <a:effectLst/>
                <a:latin typeface="Arial" charset="0"/>
                <a:cs typeface="Arial" charset="0"/>
              </a:defRPr>
            </a:lvl1pPr>
          </a:lstStyle>
          <a:p>
            <a:pPr>
              <a:defRPr/>
            </a:pPr>
            <a:endParaRPr lang="en-US"/>
          </a:p>
        </p:txBody>
      </p:sp>
      <p:sp>
        <p:nvSpPr>
          <p:cNvPr id="43012" name="Rectangle 4"/>
          <p:cNvSpPr>
            <a:spLocks noGrp="1" noChangeArrowheads="1"/>
          </p:cNvSpPr>
          <p:nvPr>
            <p:ph type="ftr" sz="quarter" idx="2"/>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spcBef>
                <a:spcPct val="0"/>
              </a:spcBef>
              <a:buClrTx/>
              <a:buSzTx/>
              <a:buFontTx/>
              <a:buNone/>
              <a:defRPr sz="1200">
                <a:solidFill>
                  <a:schemeClr val="tx1"/>
                </a:solidFill>
                <a:effectLst/>
                <a:latin typeface="Arial" charset="0"/>
                <a:cs typeface="Arial" charset="0"/>
              </a:defRPr>
            </a:lvl1pPr>
          </a:lstStyle>
          <a:p>
            <a:pPr>
              <a:defRPr/>
            </a:pPr>
            <a:endParaRPr lang="en-US"/>
          </a:p>
        </p:txBody>
      </p:sp>
      <p:sp>
        <p:nvSpPr>
          <p:cNvPr id="43013" name="Rectangle 5"/>
          <p:cNvSpPr>
            <a:spLocks noGrp="1" noChangeArrowheads="1"/>
          </p:cNvSpPr>
          <p:nvPr>
            <p:ph type="sldNum" sz="quarter" idx="3"/>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spcBef>
                <a:spcPct val="0"/>
              </a:spcBef>
              <a:buClrTx/>
              <a:buSzTx/>
              <a:buFontTx/>
              <a:buNone/>
              <a:defRPr sz="1200">
                <a:solidFill>
                  <a:schemeClr val="tx1"/>
                </a:solidFill>
                <a:effectLst/>
                <a:latin typeface="Arial" charset="0"/>
                <a:cs typeface="Arial" charset="0"/>
              </a:defRPr>
            </a:lvl1pPr>
          </a:lstStyle>
          <a:p>
            <a:pPr>
              <a:defRPr/>
            </a:pPr>
            <a:fld id="{29C870EA-2080-4CEF-AE33-FB4DFBEA2840}" type="slidenum">
              <a:rPr lang="ar-SA"/>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spcBef>
                <a:spcPct val="0"/>
              </a:spcBef>
              <a:buClrTx/>
              <a:buSzTx/>
              <a:buFontTx/>
              <a:buNone/>
              <a:defRPr sz="1200">
                <a:solidFill>
                  <a:schemeClr val="tx1"/>
                </a:solidFill>
                <a:effectLst/>
                <a:latin typeface="Arial" charset="0"/>
                <a:cs typeface="Arial" charset="0"/>
              </a:defRPr>
            </a:lvl1pPr>
          </a:lstStyle>
          <a:p>
            <a:pPr>
              <a:defRPr/>
            </a:pPr>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spcBef>
                <a:spcPct val="0"/>
              </a:spcBef>
              <a:buClrTx/>
              <a:buSzTx/>
              <a:buFontTx/>
              <a:buNone/>
              <a:defRPr sz="1200">
                <a:solidFill>
                  <a:schemeClr val="tx1"/>
                </a:solidFill>
                <a:effectLst/>
                <a:latin typeface="Arial" charset="0"/>
                <a:cs typeface="Arial" charset="0"/>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spcBef>
                <a:spcPct val="0"/>
              </a:spcBef>
              <a:buClrTx/>
              <a:buSzTx/>
              <a:buFontTx/>
              <a:buNone/>
              <a:defRPr sz="1200">
                <a:solidFill>
                  <a:schemeClr val="tx1"/>
                </a:solidFill>
                <a:effectLst/>
                <a:latin typeface="Arial" charset="0"/>
                <a:cs typeface="Arial" charset="0"/>
              </a:defRPr>
            </a:lvl1pPr>
          </a:lstStyle>
          <a:p>
            <a:pPr>
              <a:defRPr/>
            </a:pPr>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spcBef>
                <a:spcPct val="0"/>
              </a:spcBef>
              <a:buClrTx/>
              <a:buSzTx/>
              <a:buFontTx/>
              <a:buNone/>
              <a:defRPr sz="1200">
                <a:solidFill>
                  <a:schemeClr val="tx1"/>
                </a:solidFill>
                <a:effectLst/>
                <a:latin typeface="Arial" charset="0"/>
                <a:cs typeface="Arial" charset="0"/>
              </a:defRPr>
            </a:lvl1pPr>
          </a:lstStyle>
          <a:p>
            <a:pPr>
              <a:defRPr/>
            </a:pPr>
            <a:fld id="{98A65F8D-B67A-4579-8099-BE64FB6ED0D5}"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fa.wikipedia.org/wiki/%DA%A9%D8%A7%D8%AA%DB%8C%D9%88%D9%86"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fa.wikipedia.org/wiki/%D8%A2%D9%86%DB%8C%D9%88%D9%86"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92E44A8-969A-451D-BCD3-D972D8FEF42F}" type="slidenum">
              <a:rPr lang="ar-SA"/>
              <a:pPr/>
              <a:t>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EEFEB6D-3F49-4CF6-ACCE-3C32FD965119}" type="slidenum">
              <a:rPr lang="ar-SA" smtClean="0">
                <a:latin typeface="Arial" pitchFamily="34" charset="0"/>
                <a:cs typeface="Arial" pitchFamily="34" charset="0"/>
              </a:rPr>
              <a:pPr/>
              <a:t>21</a:t>
            </a:fld>
            <a:endParaRPr lang="en-US" smtClean="0">
              <a:latin typeface="Arial" pitchFamily="34" charset="0"/>
              <a:cs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CA50DDD-2FEA-47CF-8F51-B350AF3692CA}" type="slidenum">
              <a:rPr lang="ar-SA" smtClean="0">
                <a:latin typeface="Arial" pitchFamily="34" charset="0"/>
                <a:cs typeface="Arial" pitchFamily="34" charset="0"/>
              </a:rPr>
              <a:pPr/>
              <a:t>22</a:t>
            </a:fld>
            <a:endParaRPr lang="en-US" smtClean="0">
              <a:latin typeface="Arial" pitchFamily="34" charset="0"/>
              <a:cs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3F867D3-54BF-4515-A0F9-63FDD13AE08C}" type="slidenum">
              <a:rPr lang="ar-SA" smtClean="0">
                <a:latin typeface="Arial" pitchFamily="34" charset="0"/>
                <a:cs typeface="Arial" pitchFamily="34" charset="0"/>
              </a:rPr>
              <a:pPr/>
              <a:t>23</a:t>
            </a:fld>
            <a:endParaRPr lang="en-US"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latin typeface="Arial" pitchFamily="34" charset="0"/>
                <a:cs typeface="Arial" pitchFamily="34" charset="0"/>
              </a:rPr>
              <a:t>It is useful to explain how cholera causes disease.  </a:t>
            </a:r>
            <a:r>
              <a:rPr lang="en-US" dirty="0" err="1" smtClean="0">
                <a:latin typeface="Arial" pitchFamily="34" charset="0"/>
                <a:cs typeface="Arial" pitchFamily="34" charset="0"/>
              </a:rPr>
              <a:t>Vibrio</a:t>
            </a:r>
            <a:r>
              <a:rPr lang="en-US" dirty="0" smtClean="0">
                <a:latin typeface="Arial" pitchFamily="34" charset="0"/>
                <a:cs typeface="Arial" pitchFamily="34" charset="0"/>
              </a:rPr>
              <a:t> pass through the intestinal tract and produce a toxin that paralyzes the normal pumping mechanism of the epithelial cells.  This ‘locks’ the cellular pump in the ‘on’ position and results in a major loss of water and electrolytes with little </a:t>
            </a:r>
            <a:r>
              <a:rPr lang="en-US" dirty="0" err="1" smtClean="0">
                <a:latin typeface="Arial" pitchFamily="34" charset="0"/>
                <a:cs typeface="Arial" pitchFamily="34" charset="0"/>
              </a:rPr>
              <a:t>reabsorption</a:t>
            </a:r>
            <a:r>
              <a:rPr lang="en-US" dirty="0" smtClean="0">
                <a:latin typeface="Arial" pitchFamily="34" charset="0"/>
                <a:cs typeface="Arial" pitchFamily="34" charset="0"/>
              </a:rPr>
              <a:t>.  Dehydration ensues.  But there is rapid turnover of the superficial epithelium of the intestine and both </a:t>
            </a:r>
            <a:r>
              <a:rPr lang="en-US" dirty="0" err="1" smtClean="0">
                <a:latin typeface="Arial" pitchFamily="34" charset="0"/>
                <a:cs typeface="Arial" pitchFamily="34" charset="0"/>
              </a:rPr>
              <a:t>vibrio</a:t>
            </a:r>
            <a:r>
              <a:rPr lang="en-US" dirty="0" smtClean="0">
                <a:latin typeface="Arial" pitchFamily="34" charset="0"/>
                <a:cs typeface="Arial" pitchFamily="34" charset="0"/>
              </a:rPr>
              <a:t> and dead, poisoned cells occurs.  Regeneration of health epithelium stops the disease.  Cholera is self-limiting.  All that is required is rehydration.  There is no invasion of the intestinal wall by the organism, and antibiotics are not required.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4B007D0-3EF5-4A45-B209-328B4E8083DA}" type="slidenum">
              <a:rPr lang="ar-SA" smtClean="0">
                <a:latin typeface="Arial" pitchFamily="34" charset="0"/>
                <a:cs typeface="Arial" pitchFamily="34" charset="0"/>
              </a:rPr>
              <a:pPr/>
              <a:t>24</a:t>
            </a:fld>
            <a:endParaRPr lang="en-US" smtClean="0">
              <a:latin typeface="Arial" pitchFamily="34" charset="0"/>
              <a:cs typeface="Arial"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30C3D59-116A-4736-8DA3-90C0C52BEC9F}" type="slidenum">
              <a:rPr lang="ar-SA" smtClean="0">
                <a:latin typeface="Arial" pitchFamily="34" charset="0"/>
                <a:cs typeface="Arial" pitchFamily="34" charset="0"/>
              </a:rPr>
              <a:pPr/>
              <a:t>26</a:t>
            </a:fld>
            <a:endParaRPr lang="en-US" smtClean="0">
              <a:latin typeface="Arial" pitchFamily="34" charset="0"/>
              <a:cs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1E4B42E-0CA7-4B03-B943-ADDE65E8C8FD}" type="slidenum">
              <a:rPr lang="ar-SA" smtClean="0">
                <a:latin typeface="Arial" pitchFamily="34" charset="0"/>
                <a:cs typeface="Arial" pitchFamily="34" charset="0"/>
              </a:rPr>
              <a:pPr/>
              <a:t>27</a:t>
            </a:fld>
            <a:endParaRPr lang="en-US" smtClean="0">
              <a:latin typeface="Arial" pitchFamily="34" charset="0"/>
              <a:cs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A93B46F-625B-4773-BF4C-8BD6DD4DE2D7}" type="slidenum">
              <a:rPr lang="ar-SA" smtClean="0">
                <a:latin typeface="Arial" pitchFamily="34" charset="0"/>
                <a:cs typeface="Arial" pitchFamily="34" charset="0"/>
              </a:rPr>
              <a:pPr/>
              <a:t>28</a:t>
            </a:fld>
            <a:endParaRPr lang="en-US" smtClean="0">
              <a:latin typeface="Arial" pitchFamily="34" charset="0"/>
              <a:cs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fa-IR" sz="1200" b="0" i="0" kern="1200" dirty="0" smtClean="0">
                <a:solidFill>
                  <a:schemeClr val="tx1"/>
                </a:solidFill>
                <a:latin typeface="Arial" charset="0"/>
                <a:ea typeface="+mn-ea"/>
                <a:cs typeface="Arial" charset="0"/>
              </a:rPr>
              <a:t>مفهوم آنیون گپ یعنی اینکه مجموع یونهای مثبت سرم(پلاسمای خون)، باید مساوی با مجموع یونهای منفی سرم باشد. </a:t>
            </a:r>
            <a:r>
              <a:rPr lang="fa-IR" sz="1200" b="0" i="0" u="none" strike="noStrike" kern="1200" dirty="0" smtClean="0">
                <a:solidFill>
                  <a:schemeClr val="tx1"/>
                </a:solidFill>
                <a:latin typeface="Arial" charset="0"/>
                <a:ea typeface="+mn-ea"/>
                <a:cs typeface="Arial" charset="0"/>
                <a:hlinkClick r:id="rId3" tooltip="کاتیون"/>
              </a:rPr>
              <a:t>کاتیونهای</a:t>
            </a:r>
            <a:r>
              <a:rPr lang="fa-IR" sz="1200" b="0" i="0" kern="1200" dirty="0" smtClean="0">
                <a:solidFill>
                  <a:schemeClr val="tx1"/>
                </a:solidFill>
                <a:latin typeface="Arial" charset="0"/>
                <a:ea typeface="+mn-ea"/>
                <a:cs typeface="Arial" charset="0"/>
              </a:rPr>
              <a:t> اصلی سدیم و پتاسیم و </a:t>
            </a:r>
            <a:r>
              <a:rPr lang="fa-IR" sz="1200" b="0" i="0" u="none" strike="noStrike" kern="1200" dirty="0" smtClean="0">
                <a:solidFill>
                  <a:schemeClr val="tx1"/>
                </a:solidFill>
                <a:latin typeface="Arial" charset="0"/>
                <a:ea typeface="+mn-ea"/>
                <a:cs typeface="Arial" charset="0"/>
                <a:hlinkClick r:id="rId4" tooltip="آنیون"/>
              </a:rPr>
              <a:t>آنیونهای</a:t>
            </a:r>
            <a:r>
              <a:rPr lang="fa-IR" sz="1200" b="0" i="0" kern="1200" dirty="0" smtClean="0">
                <a:solidFill>
                  <a:schemeClr val="tx1"/>
                </a:solidFill>
                <a:latin typeface="Arial" charset="0"/>
                <a:ea typeface="+mn-ea"/>
                <a:cs typeface="Arial" charset="0"/>
              </a:rPr>
              <a:t> اصلی، کلر و بیکربنات میباشند. اسیدوز همراه با آنیون گپ افزایش یافته، عموماً خطرناکتر از اسیدوز همراه با آنیون  گپ نرمال است (یعنی به صورت بالقوه بیشتر باعث مرگ میشود).</a:t>
            </a:r>
            <a:endParaRPr lang="en-US" dirty="0"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E0151E5-7976-4ECB-9FFD-78200048EC27}" type="slidenum">
              <a:rPr lang="ar-SA" smtClean="0">
                <a:latin typeface="Arial" pitchFamily="34" charset="0"/>
                <a:cs typeface="Arial" pitchFamily="34" charset="0"/>
              </a:rPr>
              <a:pPr/>
              <a:t>29</a:t>
            </a:fld>
            <a:endParaRPr lang="en-US" smtClean="0">
              <a:latin typeface="Arial" pitchFamily="34" charset="0"/>
              <a:cs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CC7B17-28E3-455F-A448-C2C4C98BFF50}" type="slidenum">
              <a:rPr lang="en-US"/>
              <a:pPr/>
              <a:t>31</a:t>
            </a:fld>
            <a:endParaRPr lang="en-US"/>
          </a:p>
        </p:txBody>
      </p:sp>
      <p:sp>
        <p:nvSpPr>
          <p:cNvPr id="716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6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ar-SA">
                <a:cs typeface="Times New Roman (Arabic)" charset="0"/>
              </a:rPr>
              <a:t>وبا يك بيماري عفوني خاص انسان است كه توسط باكتري بنام ويبريو كلرا ايجاد مي شود. بيماران وبايي بطور مشخص دچار اسهال حاد آبكي همراه با دزهيدراتاسيون مي شوند. وبا را مي توان با مايع درماني خوراكي يا تزريقي و جايگزيني الكتروليتها بصورت موفق درمان كرد.</a:t>
            </a:r>
            <a:endParaRPr lang="en-US">
              <a:cs typeface="Times New Roman (Arabic)"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EB02D77-C991-4ACB-99DF-FC975C803048}" type="slidenum">
              <a:rPr lang="ar-SA" smtClean="0">
                <a:latin typeface="Arial" pitchFamily="34" charset="0"/>
                <a:cs typeface="Arial" pitchFamily="34" charset="0"/>
              </a:rPr>
              <a:pPr/>
              <a:t>32</a:t>
            </a:fld>
            <a:endParaRPr lang="en-US" smtClean="0">
              <a:latin typeface="Arial" pitchFamily="34" charset="0"/>
              <a:cs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51121F-6269-42AD-86FD-D8750BCD12CD}" type="slidenum">
              <a:rPr lang="en-US" smtClean="0"/>
              <a:pPr/>
              <a:t>10</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00840A5-186F-41B7-8614-7BDB44D69E3D}" type="slidenum">
              <a:rPr lang="ar-SA" smtClean="0">
                <a:latin typeface="Arial" pitchFamily="34" charset="0"/>
                <a:cs typeface="Arial" pitchFamily="34" charset="0"/>
              </a:rPr>
              <a:pPr/>
              <a:t>33</a:t>
            </a:fld>
            <a:endParaRPr lang="en-US" smtClean="0">
              <a:latin typeface="Arial" pitchFamily="34" charset="0"/>
              <a:cs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4BDBBDC-8A62-44F0-B8D2-11BF771ECADA}" type="slidenum">
              <a:rPr lang="ar-SA" smtClean="0">
                <a:latin typeface="Arial" pitchFamily="34" charset="0"/>
                <a:cs typeface="Arial" pitchFamily="34" charset="0"/>
              </a:rPr>
              <a:pPr/>
              <a:t>34</a:t>
            </a:fld>
            <a:endParaRPr lang="en-US" smtClean="0">
              <a:latin typeface="Arial" pitchFamily="34" charset="0"/>
              <a:cs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14400" y="4343400"/>
            <a:ext cx="5029200" cy="4114800"/>
          </a:xfrm>
          <a:noFill/>
          <a:ln/>
        </p:spPr>
        <p:txBody>
          <a:bodyPr/>
          <a:lstStyle/>
          <a:p>
            <a:pPr eaLnBrk="1" hangingPunct="1"/>
            <a:r>
              <a:rPr lang="en-US" smtClean="0">
                <a:latin typeface="Arial" pitchFamily="34" charset="0"/>
                <a:cs typeface="Arial" pitchFamily="34" charset="0"/>
              </a:rPr>
              <a:t>These are examples of ORS packets that have been used in emergencies or for epidemic control.  Do all UNICEF health offices know how to order?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246F4F5-B082-4845-B902-A170AA04CDE0}" type="slidenum">
              <a:rPr lang="ar-SA" smtClean="0">
                <a:latin typeface="Arial" pitchFamily="34" charset="0"/>
                <a:cs typeface="Arial" pitchFamily="34" charset="0"/>
              </a:rPr>
              <a:pPr/>
              <a:t>35</a:t>
            </a:fld>
            <a:endParaRPr lang="en-US" smtClean="0">
              <a:latin typeface="Arial" pitchFamily="34" charset="0"/>
              <a:cs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246F4F5-B082-4845-B902-A170AA04CDE0}" type="slidenum">
              <a:rPr lang="ar-SA" smtClean="0">
                <a:latin typeface="Arial" pitchFamily="34" charset="0"/>
                <a:cs typeface="Arial" pitchFamily="34" charset="0"/>
              </a:rPr>
              <a:pPr/>
              <a:t>36</a:t>
            </a:fld>
            <a:endParaRPr lang="en-US" smtClean="0">
              <a:latin typeface="Arial" pitchFamily="34" charset="0"/>
              <a:cs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9073BEB-3018-44A7-818F-86D3E96433DB}" type="slidenum">
              <a:rPr lang="ar-SA" smtClean="0">
                <a:latin typeface="Arial" pitchFamily="34" charset="0"/>
                <a:cs typeface="Arial" pitchFamily="34" charset="0"/>
              </a:rPr>
              <a:pPr/>
              <a:t>37</a:t>
            </a:fld>
            <a:endParaRPr lang="en-US" smtClean="0">
              <a:latin typeface="Arial" pitchFamily="34" charset="0"/>
              <a:cs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3F4A557-2F55-47BF-A81D-6EEED366ABD4}" type="slidenum">
              <a:rPr lang="ar-SA" smtClean="0">
                <a:latin typeface="Arial" pitchFamily="34" charset="0"/>
                <a:cs typeface="Arial" pitchFamily="34" charset="0"/>
              </a:rPr>
              <a:pPr/>
              <a:t>41</a:t>
            </a:fld>
            <a:endParaRPr lang="en-US" smtClean="0">
              <a:latin typeface="Arial" pitchFamily="34" charset="0"/>
              <a:cs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091D045-166E-4812-8CB5-5E9988C8B69C}" type="slidenum">
              <a:rPr lang="ar-SA" smtClean="0">
                <a:latin typeface="Arial" pitchFamily="34" charset="0"/>
                <a:cs typeface="Arial" pitchFamily="34" charset="0"/>
              </a:rPr>
              <a:pPr/>
              <a:t>42</a:t>
            </a:fld>
            <a:endParaRPr lang="en-US" smtClean="0">
              <a:latin typeface="Arial" pitchFamily="34" charset="0"/>
              <a:cs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1C8D1DB-7E59-4563-B4F5-190A6F37E8DD}" type="slidenum">
              <a:rPr lang="ar-SA" smtClean="0">
                <a:latin typeface="Arial" pitchFamily="34" charset="0"/>
                <a:cs typeface="Arial" pitchFamily="34" charset="0"/>
              </a:rPr>
              <a:pPr/>
              <a:t>43</a:t>
            </a:fld>
            <a:endParaRPr lang="en-US" smtClean="0">
              <a:latin typeface="Arial" pitchFamily="34" charset="0"/>
              <a:cs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4361AD3-67CB-4791-92BD-3A0D32EBF8DC}" type="slidenum">
              <a:rPr lang="ar-SA" smtClean="0">
                <a:latin typeface="Arial" pitchFamily="34" charset="0"/>
                <a:cs typeface="Arial" pitchFamily="34" charset="0"/>
              </a:rPr>
              <a:pPr/>
              <a:t>44</a:t>
            </a:fld>
            <a:endParaRPr lang="en-US" smtClean="0">
              <a:latin typeface="Arial" pitchFamily="34" charset="0"/>
              <a:cs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FF028AF-226C-4F11-999B-F6DC090BB55E}" type="slidenum">
              <a:rPr lang="ar-SA" smtClean="0">
                <a:latin typeface="Arial" pitchFamily="34" charset="0"/>
                <a:cs typeface="Arial" pitchFamily="34" charset="0"/>
              </a:rPr>
              <a:pPr/>
              <a:t>47</a:t>
            </a:fld>
            <a:endParaRPr lang="en-US" smtClean="0">
              <a:latin typeface="Arial" pitchFamily="34" charset="0"/>
              <a:cs typeface="Arial"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62EC0EE-DFF2-4B4B-8020-AFA30F823AAC}" type="slidenum">
              <a:rPr lang="ar-SA" smtClean="0">
                <a:latin typeface="Arial" pitchFamily="34" charset="0"/>
                <a:cs typeface="Arial" pitchFamily="34" charset="0"/>
              </a:rPr>
              <a:pPr/>
              <a:t>11</a:t>
            </a:fld>
            <a:endParaRPr lang="en-US" smtClean="0">
              <a:latin typeface="Arial" pitchFamily="34" charset="0"/>
              <a:cs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F77F5FA-01F5-4761-A943-3F062E865843}" type="slidenum">
              <a:rPr lang="ar-SA" smtClean="0">
                <a:latin typeface="Arial" pitchFamily="34" charset="0"/>
                <a:cs typeface="Arial" pitchFamily="34" charset="0"/>
              </a:rPr>
              <a:pPr/>
              <a:t>12</a:t>
            </a:fld>
            <a:endParaRPr lang="en-US" smtClean="0">
              <a:latin typeface="Arial" pitchFamily="34" charset="0"/>
              <a:cs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31D9DF6-AB40-4DF1-9ED9-2F59FCE56766}" type="slidenum">
              <a:rPr lang="ar-SA" smtClean="0">
                <a:latin typeface="Arial" pitchFamily="34" charset="0"/>
                <a:cs typeface="Arial" pitchFamily="34" charset="0"/>
              </a:rPr>
              <a:pPr/>
              <a:t>14</a:t>
            </a:fld>
            <a:endParaRPr lang="en-U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B46648E-C9CB-4CBD-9660-07AB525EA5F3}" type="slidenum">
              <a:rPr lang="ar-SA" smtClean="0">
                <a:latin typeface="Arial" pitchFamily="34" charset="0"/>
                <a:cs typeface="Arial" pitchFamily="34" charset="0"/>
              </a:rPr>
              <a:pPr/>
              <a:t>15</a:t>
            </a:fld>
            <a:endParaRPr lang="en-US" smtClean="0">
              <a:latin typeface="Arial" pitchFamily="34" charset="0"/>
              <a:cs typeface="Arial"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B989AA9-78CB-4FC9-8D38-6BB5D2979CE1}" type="slidenum">
              <a:rPr lang="ar-SA" smtClean="0">
                <a:latin typeface="Arial" pitchFamily="34" charset="0"/>
                <a:cs typeface="Arial" pitchFamily="34" charset="0"/>
              </a:rPr>
              <a:pPr/>
              <a:t>16</a:t>
            </a:fld>
            <a:endParaRPr lang="en-US" smtClean="0">
              <a:latin typeface="Arial" pitchFamily="34" charset="0"/>
              <a:cs typeface="Arial"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54E03A6-F2FB-4E5D-80E5-1824233195A9}" type="slidenum">
              <a:rPr lang="ar-SA" smtClean="0">
                <a:latin typeface="Arial" pitchFamily="34" charset="0"/>
                <a:cs typeface="Arial" pitchFamily="34" charset="0"/>
              </a:rPr>
              <a:pPr/>
              <a:t>19</a:t>
            </a:fld>
            <a:endParaRPr lang="en-US" smtClean="0">
              <a:latin typeface="Arial" pitchFamily="34" charset="0"/>
              <a:cs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0400F0D-4C44-424C-B12F-EF415FDDA1E8}" type="slidenum">
              <a:rPr lang="ar-SA" smtClean="0">
                <a:latin typeface="Arial" pitchFamily="34" charset="0"/>
                <a:cs typeface="Arial" pitchFamily="34" charset="0"/>
              </a:rPr>
              <a:pPr/>
              <a:t>20</a:t>
            </a:fld>
            <a:endParaRPr lang="en-US" smtClean="0">
              <a:latin typeface="Arial" pitchFamily="34" charset="0"/>
              <a:cs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Arial" charset="0"/>
                <a:cs typeface="Arial" charset="0"/>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cs typeface="Arial" charset="0"/>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Arial" charset="0"/>
                <a:cs typeface="Arial" charset="0"/>
              </a:endParaRPr>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latin typeface="Arial" charset="0"/>
                <a:cs typeface="Arial" charset="0"/>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latin typeface="Arial" charset="0"/>
                <a:cs typeface="Arial" charset="0"/>
              </a:endParaRPr>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latin typeface="Arial" charset="0"/>
                <a:cs typeface="Arial" charset="0"/>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cs typeface="Arial" charset="0"/>
              </a:endParaRPr>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latin typeface="Arial" charset="0"/>
                <a:cs typeface="Arial" charset="0"/>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Arial" charset="0"/>
                <a:cs typeface="Arial" charset="0"/>
              </a:endParaRPr>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latin typeface="Arial" charset="0"/>
                <a:cs typeface="Arial" charset="0"/>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Arial" charset="0"/>
                <a:cs typeface="Arial" charset="0"/>
              </a:endParaRPr>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latin typeface="Arial" charset="0"/>
                <a:cs typeface="Arial" charset="0"/>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Arial" charset="0"/>
                <a:cs typeface="Arial" charset="0"/>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Arial" charset="0"/>
                <a:cs typeface="Arial" charset="0"/>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Arial" charset="0"/>
                <a:cs typeface="Arial" charset="0"/>
              </a:endParaRPr>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latin typeface="Arial" charset="0"/>
                <a:cs typeface="Arial" charset="0"/>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Arial" charset="0"/>
                <a:cs typeface="Arial" charset="0"/>
              </a:endParaRPr>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latin typeface="Arial" charset="0"/>
                <a:cs typeface="Arial" charset="0"/>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Arial" charset="0"/>
                <a:cs typeface="Arial" charset="0"/>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Arial" charset="0"/>
                <a:cs typeface="Arial" charset="0"/>
              </a:endParaRPr>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latin typeface="Arial" charset="0"/>
                <a:cs typeface="Arial" charset="0"/>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Arial" charset="0"/>
                <a:cs typeface="Arial" charset="0"/>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cs typeface="Arial" charset="0"/>
              </a:endParaRPr>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latin typeface="Arial" charset="0"/>
                <a:cs typeface="Arial" charset="0"/>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Arial" charset="0"/>
                <a:cs typeface="Arial" charset="0"/>
              </a:endParaRPr>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latin typeface="Arial" charset="0"/>
                <a:cs typeface="Arial" charset="0"/>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cs typeface="Arial" charset="0"/>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charset="0"/>
                <a:cs typeface="Arial" charset="0"/>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Arial" charset="0"/>
                <a:cs typeface="Arial" charset="0"/>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charset="0"/>
                <a:cs typeface="Arial" charset="0"/>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cs typeface="Arial" charset="0"/>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Arial" charset="0"/>
                <a:cs typeface="Arial" charset="0"/>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Arial" charset="0"/>
                <a:cs typeface="Arial" charset="0"/>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Arial" charset="0"/>
                <a:cs typeface="Arial" charset="0"/>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cs typeface="Arial" charset="0"/>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Arial" charset="0"/>
                  <a:cs typeface="Arial" charset="0"/>
                </a:endParaRPr>
              </a:p>
            </p:txBody>
          </p:sp>
        </p:grpSp>
      </p:grpSp>
      <p:sp>
        <p:nvSpPr>
          <p:cNvPr id="26666"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26667"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AE19797A-20D0-4BE2-B951-73A2B6C4F934}" type="slidenum">
              <a:rPr lang="ar-SA"/>
              <a:pPr>
                <a:defRPr/>
              </a:pPr>
              <a:t>‹#›</a:t>
            </a:fld>
            <a:endParaRPr lang="en-US"/>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CC5DDE3C-3366-4278-863A-6C54368EE2CA}" type="slidenum">
              <a:rPr lang="ar-SA"/>
              <a:pPr>
                <a:defRPr/>
              </a:pPr>
              <a:t>‹#›</a:t>
            </a:fld>
            <a:endParaRPr lang="en-US"/>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C81DB679-61FF-4679-AC9C-B1C921346C47}" type="slidenum">
              <a:rPr lang="ar-SA"/>
              <a:pPr>
                <a:defRPr/>
              </a:pPr>
              <a:t>‹#›</a:t>
            </a:fld>
            <a:endParaRPr lang="en-US"/>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07CA2A87-DB05-4AA4-87C8-A74E6622895C}" type="slidenum">
              <a:rPr lang="ar-SA"/>
              <a:pPr>
                <a:defRPr/>
              </a:pPr>
              <a:t>‹#›</a:t>
            </a:fld>
            <a:endParaRPr lang="en-US"/>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fa-IR"/>
          </a:p>
        </p:txBody>
      </p:sp>
      <p:sp>
        <p:nvSpPr>
          <p:cNvPr id="3" name="SmartArt Placeholder 2"/>
          <p:cNvSpPr>
            <a:spLocks noGrp="1"/>
          </p:cNvSpPr>
          <p:nvPr>
            <p:ph type="dgm" idx="1"/>
          </p:nvPr>
        </p:nvSpPr>
        <p:spPr>
          <a:xfrm>
            <a:off x="685800" y="1981200"/>
            <a:ext cx="7772400" cy="4114800"/>
          </a:xfrm>
        </p:spPr>
        <p:txBody>
          <a:bodyPr>
            <a:normAutofit/>
          </a:bodyPr>
          <a:lstStyle/>
          <a:p>
            <a:pPr lvl="0"/>
            <a:endParaRPr lang="fa-IR" noProof="0" smtClean="0"/>
          </a:p>
        </p:txBody>
      </p:sp>
    </p:spTree>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AA3EDB6-A133-46A0-B2CD-2BC62860B9AD}" type="datetimeFigureOut">
              <a:rPr lang="fa-IR" smtClean="0"/>
              <a:pPr/>
              <a:t>08/08/1439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234A2BD-66C5-4B7A-A9B8-E5CFB85033E8}" type="slidenum">
              <a:rPr lang="fa-IR" smtClean="0"/>
              <a:pPr/>
              <a:t>‹#›</a:t>
            </a:fld>
            <a:endParaRPr lang="fa-I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AA3EDB6-A133-46A0-B2CD-2BC62860B9AD}" type="datetimeFigureOut">
              <a:rPr lang="fa-IR" smtClean="0"/>
              <a:pPr/>
              <a:t>08/08/1439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234A2BD-66C5-4B7A-A9B8-E5CFB85033E8}" type="slidenum">
              <a:rPr lang="fa-IR" smtClean="0"/>
              <a:pPr/>
              <a:t>‹#›</a:t>
            </a:fld>
            <a:endParaRPr lang="fa-I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A3EDB6-A133-46A0-B2CD-2BC62860B9AD}" type="datetimeFigureOut">
              <a:rPr lang="fa-IR" smtClean="0"/>
              <a:pPr/>
              <a:t>08/08/1439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234A2BD-66C5-4B7A-A9B8-E5CFB85033E8}" type="slidenum">
              <a:rPr lang="fa-IR" smtClean="0"/>
              <a:pPr/>
              <a:t>‹#›</a:t>
            </a:fld>
            <a:endParaRPr lang="fa-I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AA3EDB6-A133-46A0-B2CD-2BC62860B9AD}" type="datetimeFigureOut">
              <a:rPr lang="fa-IR" smtClean="0"/>
              <a:pPr/>
              <a:t>08/08/1439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234A2BD-66C5-4B7A-A9B8-E5CFB85033E8}" type="slidenum">
              <a:rPr lang="fa-IR" smtClean="0"/>
              <a:pPr/>
              <a:t>‹#›</a:t>
            </a:fld>
            <a:endParaRPr lang="fa-I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AA3EDB6-A133-46A0-B2CD-2BC62860B9AD}" type="datetimeFigureOut">
              <a:rPr lang="fa-IR" smtClean="0"/>
              <a:pPr/>
              <a:t>08/08/1439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234A2BD-66C5-4B7A-A9B8-E5CFB85033E8}" type="slidenum">
              <a:rPr lang="fa-IR" smtClean="0"/>
              <a:pPr/>
              <a:t>‹#›</a:t>
            </a:fld>
            <a:endParaRPr lang="fa-I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AA3EDB6-A133-46A0-B2CD-2BC62860B9AD}" type="datetimeFigureOut">
              <a:rPr lang="fa-IR" smtClean="0"/>
              <a:pPr/>
              <a:t>08/08/1439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234A2BD-66C5-4B7A-A9B8-E5CFB85033E8}"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cs typeface="B Titr" pitchFamily="2" charset="-78"/>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cs typeface="B Nazanin" pitchFamily="2" charset="-78"/>
              </a:defRPr>
            </a:lvl1pPr>
            <a:lvl2pPr>
              <a:defRPr>
                <a:cs typeface="B Nazanin" pitchFamily="2" charset="-78"/>
              </a:defRPr>
            </a:lvl2pPr>
            <a:lvl3pPr>
              <a:defRPr>
                <a:cs typeface="B Nazanin" pitchFamily="2" charset="-78"/>
              </a:defRPr>
            </a:lvl3pPr>
            <a:lvl4pPr>
              <a:defRPr>
                <a:cs typeface="B Nazanin" pitchFamily="2" charset="-78"/>
              </a:defRPr>
            </a:lvl4pPr>
            <a:lvl5pPr>
              <a:defRPr>
                <a:cs typeface="B Nazanin"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E4E2449C-D245-4DEF-AD14-D69E9C21C756}" type="slidenum">
              <a:rPr lang="ar-SA"/>
              <a:pPr>
                <a:defRPr/>
              </a:pPr>
              <a:t>‹#›</a:t>
            </a:fld>
            <a:endParaRPr lang="en-US"/>
          </a:p>
        </p:txBody>
      </p:sp>
    </p:spTree>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3EDB6-A133-46A0-B2CD-2BC62860B9AD}" type="datetimeFigureOut">
              <a:rPr lang="fa-IR" smtClean="0"/>
              <a:pPr/>
              <a:t>08/08/1439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234A2BD-66C5-4B7A-A9B8-E5CFB85033E8}" type="slidenum">
              <a:rPr lang="fa-IR" smtClean="0"/>
              <a:pPr/>
              <a:t>‹#›</a:t>
            </a:fld>
            <a:endParaRPr lang="fa-I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3EDB6-A133-46A0-B2CD-2BC62860B9AD}" type="datetimeFigureOut">
              <a:rPr lang="fa-IR" smtClean="0"/>
              <a:pPr/>
              <a:t>08/08/1439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234A2BD-66C5-4B7A-A9B8-E5CFB85033E8}" type="slidenum">
              <a:rPr lang="fa-IR" smtClean="0"/>
              <a:pPr/>
              <a:t>‹#›</a:t>
            </a:fld>
            <a:endParaRPr lang="fa-I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3EDB6-A133-46A0-B2CD-2BC62860B9AD}" type="datetimeFigureOut">
              <a:rPr lang="fa-IR" smtClean="0"/>
              <a:pPr/>
              <a:t>08/08/1439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234A2BD-66C5-4B7A-A9B8-E5CFB85033E8}" type="slidenum">
              <a:rPr lang="fa-IR" smtClean="0"/>
              <a:pPr/>
              <a:t>‹#›</a:t>
            </a:fld>
            <a:endParaRPr lang="fa-I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AA3EDB6-A133-46A0-B2CD-2BC62860B9AD}" type="datetimeFigureOut">
              <a:rPr lang="fa-IR" smtClean="0"/>
              <a:pPr/>
              <a:t>08/08/1439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234A2BD-66C5-4B7A-A9B8-E5CFB85033E8}" type="slidenum">
              <a:rPr lang="fa-IR" smtClean="0"/>
              <a:pPr/>
              <a:t>‹#›</a:t>
            </a:fld>
            <a:endParaRPr lang="fa-I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AA3EDB6-A133-46A0-B2CD-2BC62860B9AD}" type="datetimeFigureOut">
              <a:rPr lang="fa-IR" smtClean="0"/>
              <a:pPr/>
              <a:t>08/08/1439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234A2BD-66C5-4B7A-A9B8-E5CFB85033E8}"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B2898424-CB09-4BFE-AB8D-E97E7789D7A8}" type="slidenum">
              <a:rPr lang="ar-SA"/>
              <a:pPr>
                <a:defRPr/>
              </a:pPr>
              <a:t>‹#›</a:t>
            </a:fld>
            <a:endParaRPr lang="en-US"/>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9680B411-1399-47CF-8540-5EEBA21342E6}" type="slidenum">
              <a:rPr lang="ar-SA"/>
              <a:pPr>
                <a:defRPr/>
              </a:pPr>
              <a:t>‹#›</a:t>
            </a:fld>
            <a:endParaRPr lang="en-US"/>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567FF357-8F97-4C8C-B5BB-F1805AFB7A7D}" type="slidenum">
              <a:rPr lang="ar-SA"/>
              <a:pPr>
                <a:defRPr/>
              </a:pPr>
              <a:t>‹#›</a:t>
            </a:fld>
            <a:endParaRPr lang="en-US"/>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5580079"/>
          </a:xfrm>
        </p:spPr>
        <p:txBody>
          <a:bodyPr/>
          <a:lstStyle>
            <a:lvl1pPr>
              <a:defRPr>
                <a:cs typeface="B Nazanin" pitchFamily="2" charset="-78"/>
              </a:defRPr>
            </a:lvl1pPr>
          </a:lstStyle>
          <a:p>
            <a:r>
              <a:rPr lang="en-US" dirty="0" smtClean="0"/>
              <a:t>Click to edit Master title style</a:t>
            </a:r>
            <a:endParaRPr lang="en-US" dirty="0"/>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74DD6ABD-2D85-4EF0-8279-CF3010D94D97}" type="slidenum">
              <a:rPr lang="ar-SA"/>
              <a:pPr>
                <a:defRPr/>
              </a:pPr>
              <a:t>‹#›</a:t>
            </a:fld>
            <a:endParaRPr lang="en-U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2D8432FD-F7DB-45EC-B3DB-91F507861FA0}" type="slidenum">
              <a:rPr lang="ar-SA"/>
              <a:pPr>
                <a:defRPr/>
              </a:pPr>
              <a:t>‹#›</a:t>
            </a:fld>
            <a:endParaRPr lang="en-US"/>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9405A9A8-2C00-486D-B4FE-F1B9928231EB}" type="slidenum">
              <a:rPr lang="ar-SA"/>
              <a:pPr>
                <a:defRPr/>
              </a:pPr>
              <a:t>‹#›</a:t>
            </a:fld>
            <a:endParaRPr lang="en-US"/>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B5A479EA-58C6-4F49-81F3-247526419291}" type="slidenum">
              <a:rPr lang="ar-SA"/>
              <a:pPr>
                <a:defRPr/>
              </a:pPr>
              <a:t>‹#›</a:t>
            </a:fld>
            <a:endParaRPr lang="en-US"/>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6413"/>
            <a:chOff x="0" y="0"/>
            <a:chExt cx="5760" cy="4319"/>
          </a:xfrm>
        </p:grpSpPr>
        <p:sp>
          <p:nvSpPr>
            <p:cNvPr id="2560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Arial" charset="0"/>
                <a:cs typeface="Arial" charset="0"/>
              </a:endParaRPr>
            </a:p>
          </p:txBody>
        </p:sp>
        <p:sp>
          <p:nvSpPr>
            <p:cNvPr id="2560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cs typeface="Arial" charset="0"/>
              </a:endParaRPr>
            </a:p>
          </p:txBody>
        </p:sp>
        <p:sp>
          <p:nvSpPr>
            <p:cNvPr id="2560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Arial" charset="0"/>
                <a:cs typeface="Arial" charset="0"/>
              </a:endParaRPr>
            </a:p>
          </p:txBody>
        </p:sp>
        <p:sp>
          <p:nvSpPr>
            <p:cNvPr id="2560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latin typeface="Arial" charset="0"/>
                <a:cs typeface="Arial" charset="0"/>
              </a:endParaRPr>
            </a:p>
          </p:txBody>
        </p:sp>
        <p:sp>
          <p:nvSpPr>
            <p:cNvPr id="2560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2560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latin typeface="Arial" charset="0"/>
                <a:cs typeface="Arial" charset="0"/>
              </a:endParaRPr>
            </a:p>
          </p:txBody>
        </p:sp>
        <p:sp>
          <p:nvSpPr>
            <p:cNvPr id="2560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latin typeface="Arial" charset="0"/>
                <a:cs typeface="Arial" charset="0"/>
              </a:endParaRPr>
            </a:p>
          </p:txBody>
        </p:sp>
        <p:sp>
          <p:nvSpPr>
            <p:cNvPr id="2561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cs typeface="Arial" charset="0"/>
              </a:endParaRPr>
            </a:p>
          </p:txBody>
        </p:sp>
        <p:sp>
          <p:nvSpPr>
            <p:cNvPr id="2561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latin typeface="Arial" charset="0"/>
                <a:cs typeface="Arial" charset="0"/>
              </a:endParaRPr>
            </a:p>
          </p:txBody>
        </p:sp>
        <p:sp>
          <p:nvSpPr>
            <p:cNvPr id="2561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Arial" charset="0"/>
                <a:cs typeface="Arial" charset="0"/>
              </a:endParaRPr>
            </a:p>
          </p:txBody>
        </p:sp>
        <p:sp>
          <p:nvSpPr>
            <p:cNvPr id="2561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latin typeface="Arial" charset="0"/>
                <a:cs typeface="Arial" charset="0"/>
              </a:endParaRPr>
            </a:p>
          </p:txBody>
        </p:sp>
        <p:sp>
          <p:nvSpPr>
            <p:cNvPr id="2561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Arial" charset="0"/>
                <a:cs typeface="Arial" charset="0"/>
              </a:endParaRPr>
            </a:p>
          </p:txBody>
        </p:sp>
        <p:sp>
          <p:nvSpPr>
            <p:cNvPr id="2561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latin typeface="Arial" charset="0"/>
                <a:cs typeface="Arial" charset="0"/>
              </a:endParaRPr>
            </a:p>
          </p:txBody>
        </p:sp>
        <p:sp>
          <p:nvSpPr>
            <p:cNvPr id="2561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Arial" charset="0"/>
                <a:cs typeface="Arial" charset="0"/>
              </a:endParaRPr>
            </a:p>
          </p:txBody>
        </p:sp>
        <p:sp>
          <p:nvSpPr>
            <p:cNvPr id="2561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Arial" charset="0"/>
                <a:cs typeface="Arial" charset="0"/>
              </a:endParaRPr>
            </a:p>
          </p:txBody>
        </p:sp>
        <p:sp>
          <p:nvSpPr>
            <p:cNvPr id="2561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Arial" charset="0"/>
                <a:cs typeface="Arial" charset="0"/>
              </a:endParaRPr>
            </a:p>
          </p:txBody>
        </p:sp>
        <p:sp>
          <p:nvSpPr>
            <p:cNvPr id="2561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latin typeface="Arial" charset="0"/>
                <a:cs typeface="Arial" charset="0"/>
              </a:endParaRPr>
            </a:p>
          </p:txBody>
        </p:sp>
        <p:sp>
          <p:nvSpPr>
            <p:cNvPr id="2562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Arial" charset="0"/>
                <a:cs typeface="Arial" charset="0"/>
              </a:endParaRPr>
            </a:p>
          </p:txBody>
        </p:sp>
        <p:sp>
          <p:nvSpPr>
            <p:cNvPr id="2562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latin typeface="Arial" charset="0"/>
                <a:cs typeface="Arial" charset="0"/>
              </a:endParaRPr>
            </a:p>
          </p:txBody>
        </p:sp>
        <p:sp>
          <p:nvSpPr>
            <p:cNvPr id="2562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Arial" charset="0"/>
                <a:cs typeface="Arial" charset="0"/>
              </a:endParaRPr>
            </a:p>
          </p:txBody>
        </p:sp>
        <p:sp>
          <p:nvSpPr>
            <p:cNvPr id="2562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2562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Arial" charset="0"/>
                <a:cs typeface="Arial" charset="0"/>
              </a:endParaRPr>
            </a:p>
          </p:txBody>
        </p:sp>
        <p:sp>
          <p:nvSpPr>
            <p:cNvPr id="2562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latin typeface="Arial" charset="0"/>
                <a:cs typeface="Arial" charset="0"/>
              </a:endParaRPr>
            </a:p>
          </p:txBody>
        </p:sp>
        <p:sp>
          <p:nvSpPr>
            <p:cNvPr id="2562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Arial" charset="0"/>
                <a:cs typeface="Arial" charset="0"/>
              </a:endParaRPr>
            </a:p>
          </p:txBody>
        </p:sp>
        <p:sp>
          <p:nvSpPr>
            <p:cNvPr id="2562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cs typeface="Arial" charset="0"/>
              </a:endParaRPr>
            </a:p>
          </p:txBody>
        </p:sp>
        <p:sp>
          <p:nvSpPr>
            <p:cNvPr id="2562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latin typeface="Arial" charset="0"/>
                <a:cs typeface="Arial" charset="0"/>
              </a:endParaRPr>
            </a:p>
          </p:txBody>
        </p:sp>
        <p:sp>
          <p:nvSpPr>
            <p:cNvPr id="2562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Arial" charset="0"/>
                <a:cs typeface="Arial" charset="0"/>
              </a:endParaRPr>
            </a:p>
          </p:txBody>
        </p:sp>
        <p:sp>
          <p:nvSpPr>
            <p:cNvPr id="2563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latin typeface="Arial" charset="0"/>
                <a:cs typeface="Arial" charset="0"/>
              </a:endParaRPr>
            </a:p>
          </p:txBody>
        </p:sp>
        <p:sp>
          <p:nvSpPr>
            <p:cNvPr id="2563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cs typeface="Arial" charset="0"/>
              </a:endParaRPr>
            </a:p>
          </p:txBody>
        </p:sp>
        <p:sp>
          <p:nvSpPr>
            <p:cNvPr id="2563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charset="0"/>
                <a:cs typeface="Arial" charset="0"/>
              </a:endParaRPr>
            </a:p>
          </p:txBody>
        </p:sp>
        <p:sp>
          <p:nvSpPr>
            <p:cNvPr id="2563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Arial" charset="0"/>
                <a:cs typeface="Arial" charset="0"/>
              </a:endParaRPr>
            </a:p>
          </p:txBody>
        </p:sp>
        <p:sp>
          <p:nvSpPr>
            <p:cNvPr id="2563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charset="0"/>
                <a:cs typeface="Arial" charset="0"/>
              </a:endParaRPr>
            </a:p>
          </p:txBody>
        </p:sp>
        <p:sp>
          <p:nvSpPr>
            <p:cNvPr id="2563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cs typeface="Arial" charset="0"/>
              </a:endParaRPr>
            </a:p>
          </p:txBody>
        </p:sp>
        <p:sp>
          <p:nvSpPr>
            <p:cNvPr id="2563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Arial" charset="0"/>
                <a:cs typeface="Arial" charset="0"/>
              </a:endParaRPr>
            </a:p>
          </p:txBody>
        </p:sp>
        <p:sp>
          <p:nvSpPr>
            <p:cNvPr id="2563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Arial" charset="0"/>
                <a:cs typeface="Arial" charset="0"/>
              </a:endParaRPr>
            </a:p>
          </p:txBody>
        </p:sp>
        <p:sp>
          <p:nvSpPr>
            <p:cNvPr id="2563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Arial" charset="0"/>
                <a:cs typeface="Arial" charset="0"/>
              </a:endParaRPr>
            </a:p>
          </p:txBody>
        </p:sp>
        <p:grpSp>
          <p:nvGrpSpPr>
            <p:cNvPr id="2092" name="Group 39"/>
            <p:cNvGrpSpPr>
              <a:grpSpLocks/>
            </p:cNvGrpSpPr>
            <p:nvPr userDrawn="1"/>
          </p:nvGrpSpPr>
          <p:grpSpPr bwMode="auto">
            <a:xfrm>
              <a:off x="0" y="1632"/>
              <a:ext cx="5758" cy="1858"/>
              <a:chOff x="0" y="1632"/>
              <a:chExt cx="5758" cy="1858"/>
            </a:xfrm>
          </p:grpSpPr>
          <p:sp>
            <p:nvSpPr>
              <p:cNvPr id="2564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cs typeface="Arial" charset="0"/>
                </a:endParaRPr>
              </a:p>
            </p:txBody>
          </p:sp>
          <p:sp>
            <p:nvSpPr>
              <p:cNvPr id="2564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Arial" charset="0"/>
                  <a:cs typeface="Arial" charset="0"/>
                </a:endParaRPr>
              </a:p>
            </p:txBody>
          </p:sp>
        </p:grpSp>
      </p:grpSp>
      <p:sp>
        <p:nvSpPr>
          <p:cNvPr id="25642"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4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44"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spcBef>
                <a:spcPct val="0"/>
              </a:spcBef>
              <a:buClrTx/>
              <a:buSzTx/>
              <a:buFontTx/>
              <a:buNone/>
              <a:defRPr sz="1200">
                <a:solidFill>
                  <a:schemeClr val="tx1"/>
                </a:solidFill>
                <a:effectLst>
                  <a:outerShdw blurRad="38100" dist="38100" dir="2700000" algn="tl">
                    <a:srgbClr val="000000"/>
                  </a:outerShdw>
                </a:effectLst>
                <a:latin typeface="Arial" charset="0"/>
                <a:cs typeface="Arial" charset="0"/>
              </a:defRPr>
            </a:lvl1pPr>
          </a:lstStyle>
          <a:p>
            <a:pPr>
              <a:defRPr/>
            </a:pPr>
            <a:endParaRPr lang="en-US"/>
          </a:p>
        </p:txBody>
      </p:sp>
      <p:sp>
        <p:nvSpPr>
          <p:cNvPr id="25645"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spcBef>
                <a:spcPct val="0"/>
              </a:spcBef>
              <a:buClrTx/>
              <a:buSzTx/>
              <a:buFontTx/>
              <a:buNone/>
              <a:defRPr sz="1200">
                <a:solidFill>
                  <a:schemeClr val="tx1"/>
                </a:solidFill>
                <a:effectLst>
                  <a:outerShdw blurRad="38100" dist="38100" dir="2700000" algn="tl">
                    <a:srgbClr val="000000"/>
                  </a:outerShdw>
                </a:effectLst>
                <a:latin typeface="Arial" charset="0"/>
                <a:cs typeface="Arial" charset="0"/>
              </a:defRPr>
            </a:lvl1pPr>
          </a:lstStyle>
          <a:p>
            <a:pPr>
              <a:defRPr/>
            </a:pPr>
            <a:endParaRPr lang="en-US"/>
          </a:p>
        </p:txBody>
      </p:sp>
      <p:sp>
        <p:nvSpPr>
          <p:cNvPr id="25646"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spcBef>
                <a:spcPct val="0"/>
              </a:spcBef>
              <a:buClrTx/>
              <a:buSzTx/>
              <a:buFontTx/>
              <a:buNone/>
              <a:defRPr sz="1200">
                <a:solidFill>
                  <a:schemeClr val="tx1"/>
                </a:solidFill>
                <a:effectLst>
                  <a:outerShdw blurRad="38100" dist="38100" dir="2700000" algn="tl">
                    <a:srgbClr val="000000"/>
                  </a:outerShdw>
                </a:effectLst>
                <a:latin typeface="Arial" charset="0"/>
                <a:cs typeface="Arial" charset="0"/>
              </a:defRPr>
            </a:lvl1pPr>
          </a:lstStyle>
          <a:p>
            <a:pPr>
              <a:defRPr/>
            </a:pPr>
            <a:fld id="{FE6072F7-F5E6-4EB6-8043-F01DDAD40C38}"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00" r:id="rId13"/>
  </p:sldLayoutIdLst>
  <p:transition spd="med">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6"/>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dirty="0" smtClean="0"/>
              <a:t>Click to edit Master title style</a:t>
            </a:r>
            <a:endParaRPr lang="fa-I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AA3EDB6-A133-46A0-B2CD-2BC62860B9AD}" type="datetimeFigureOut">
              <a:rPr lang="fa-IR" smtClean="0"/>
              <a:pPr/>
              <a:t>08/08/1439</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234A2BD-66C5-4B7A-A9B8-E5CFB85033E8}"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1" eaLnBrk="1" latinLnBrk="0" hangingPunct="1">
        <a:spcBef>
          <a:spcPct val="0"/>
        </a:spcBef>
        <a:buNone/>
        <a:defRPr sz="4400" kern="1200">
          <a:solidFill>
            <a:schemeClr val="tx1"/>
          </a:solidFill>
          <a:latin typeface="+mj-lt"/>
          <a:ea typeface="+mj-ea"/>
          <a:cs typeface="B Titr" pitchFamily="2" charset="-78"/>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B Nazanin" pitchFamily="2" charset="-78"/>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B Nazanin" pitchFamily="2" charset="-78"/>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B Nazanin" pitchFamily="2" charset="-78"/>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B Nazanin" pitchFamily="2" charset="-78"/>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B Nazanin" pitchFamily="2" charset="-78"/>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Number Placeholder 3"/>
          <p:cNvSpPr txBox="1">
            <a:spLocks noGrp="1"/>
          </p:cNvSpPr>
          <p:nvPr/>
        </p:nvSpPr>
        <p:spPr bwMode="auto">
          <a:xfrm>
            <a:off x="457200" y="6245225"/>
            <a:ext cx="2133600" cy="476250"/>
          </a:xfrm>
          <a:prstGeom prst="rect">
            <a:avLst/>
          </a:prstGeom>
          <a:noFill/>
          <a:ln w="9525">
            <a:noFill/>
            <a:miter lim="800000"/>
            <a:headEnd/>
            <a:tailEnd/>
          </a:ln>
        </p:spPr>
        <p:txBody>
          <a:bodyPr/>
          <a:lstStyle/>
          <a:p>
            <a:pPr algn="l"/>
            <a:fld id="{6997C5D2-71C4-4193-9BF2-5E1BC97E4C25}" type="slidenum">
              <a:rPr lang="ar-SA" sz="1400">
                <a:latin typeface="Arial" pitchFamily="34" charset="0"/>
              </a:rPr>
              <a:pPr algn="l"/>
              <a:t>1</a:t>
            </a:fld>
            <a:endParaRPr lang="en-US" sz="1400">
              <a:latin typeface="Arial" pitchFamily="34" charset="0"/>
            </a:endParaRPr>
          </a:p>
        </p:txBody>
      </p:sp>
      <p:pic>
        <p:nvPicPr>
          <p:cNvPr id="228355" name="Picture 2" descr="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28356" name="Picture 3" descr="7"/>
          <p:cNvPicPr>
            <a:picLocks noChangeAspect="1" noChangeArrowheads="1"/>
          </p:cNvPicPr>
          <p:nvPr/>
        </p:nvPicPr>
        <p:blipFill>
          <a:blip r:embed="rId2"/>
          <a:srcRect/>
          <a:stretch>
            <a:fillRect/>
          </a:stretch>
        </p:blipFill>
        <p:spPr bwMode="auto">
          <a:xfrm>
            <a:off x="0" y="-171450"/>
            <a:ext cx="9144000" cy="6858000"/>
          </a:xfrm>
          <a:prstGeom prst="rect">
            <a:avLst/>
          </a:prstGeom>
          <a:noFill/>
          <a:ln w="9525">
            <a:noFill/>
            <a:miter lim="800000"/>
            <a:headEnd/>
            <a:tailEnd/>
          </a:ln>
        </p:spPr>
      </p:pic>
      <p:pic>
        <p:nvPicPr>
          <p:cNvPr id="1734660" name="Picture 4" descr="6_besme1"/>
          <p:cNvPicPr>
            <a:picLocks noChangeAspect="1" noChangeArrowheads="1"/>
          </p:cNvPicPr>
          <p:nvPr/>
        </p:nvPicPr>
        <p:blipFill>
          <a:blip r:embed="rId3"/>
          <a:srcRect/>
          <a:stretch>
            <a:fillRect/>
          </a:stretch>
        </p:blipFill>
        <p:spPr bwMode="auto">
          <a:xfrm>
            <a:off x="1403350" y="981075"/>
            <a:ext cx="6121400" cy="3722688"/>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734660"/>
                                        </p:tgtEl>
                                        <p:attrNameLst>
                                          <p:attrName>style.visibility</p:attrName>
                                        </p:attrNameLst>
                                      </p:cBhvr>
                                      <p:to>
                                        <p:strVal val="visible"/>
                                      </p:to>
                                    </p:set>
                                    <p:animEffect transition="in" filter="barn(inHorizontal)">
                                      <p:cBhvr>
                                        <p:cTn id="7" dur="500"/>
                                        <p:tgtEl>
                                          <p:spTgt spid="1734660"/>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mph" presetSubtype="0" fill="hold" nodeType="clickEffect">
                                  <p:stCondLst>
                                    <p:cond delay="0"/>
                                  </p:stCondLst>
                                  <p:childTnLst>
                                    <p:animClr clrSpc="rgb" dir="cw">
                                      <p:cBhvr override="childStyle">
                                        <p:cTn id="11" dur="500" fill="hold"/>
                                        <p:tgtEl>
                                          <p:spTgt spid="1734660"/>
                                        </p:tgtEl>
                                        <p:attrNameLst>
                                          <p:attrName>style.color</p:attrName>
                                        </p:attrNameLst>
                                      </p:cBhvr>
                                      <p:to>
                                        <a:schemeClr val="accent2"/>
                                      </p:to>
                                    </p:animClr>
                                    <p:animClr clrSpc="rgb" dir="cw">
                                      <p:cBhvr>
                                        <p:cTn id="12" dur="500" fill="hold"/>
                                        <p:tgtEl>
                                          <p:spTgt spid="1734660"/>
                                        </p:tgtEl>
                                        <p:attrNameLst>
                                          <p:attrName>fillcolor</p:attrName>
                                        </p:attrNameLst>
                                      </p:cBhvr>
                                      <p:to>
                                        <a:schemeClr val="accent2"/>
                                      </p:to>
                                    </p:animClr>
                                    <p:set>
                                      <p:cBhvr>
                                        <p:cTn id="13" dur="500" fill="hold"/>
                                        <p:tgtEl>
                                          <p:spTgt spid="1734660"/>
                                        </p:tgtEl>
                                        <p:attrNameLst>
                                          <p:attrName>fill.type</p:attrName>
                                        </p:attrNameLst>
                                      </p:cBhvr>
                                      <p:to>
                                        <p:strVal val="solid"/>
                                      </p:to>
                                    </p:set>
                                    <p:set>
                                      <p:cBhvr>
                                        <p:cTn id="14" dur="500" fill="hold"/>
                                        <p:tgtEl>
                                          <p:spTgt spid="1734660"/>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8" presetClass="exit" presetSubtype="16" fill="hold" nodeType="clickEffect">
                                  <p:stCondLst>
                                    <p:cond delay="0"/>
                                  </p:stCondLst>
                                  <p:childTnLst>
                                    <p:animEffect transition="out" filter="diamond(in)">
                                      <p:cBhvr>
                                        <p:cTn id="18" dur="2000"/>
                                        <p:tgtEl>
                                          <p:spTgt spid="1734660"/>
                                        </p:tgtEl>
                                      </p:cBhvr>
                                    </p:animEffect>
                                    <p:set>
                                      <p:cBhvr>
                                        <p:cTn id="19" dur="1" fill="hold">
                                          <p:stCondLst>
                                            <p:cond delay="1999"/>
                                          </p:stCondLst>
                                        </p:cTn>
                                        <p:tgtEl>
                                          <p:spTgt spid="17346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8231832" cy="762000"/>
          </a:xfrm>
          <a:solidFill>
            <a:schemeClr val="accent6">
              <a:lumMod val="20000"/>
              <a:lumOff val="80000"/>
            </a:schemeClr>
          </a:solidFill>
        </p:spPr>
        <p:txBody>
          <a:bodyPr/>
          <a:lstStyle/>
          <a:p>
            <a:pPr algn="ctr">
              <a:defRPr/>
            </a:pPr>
            <a:r>
              <a:rPr lang="fa-IR" sz="2400" dirty="0" smtClean="0">
                <a:solidFill>
                  <a:srgbClr val="000099"/>
                </a:solidFill>
                <a:ea typeface="바탕" pitchFamily="18" charset="-127"/>
                <a:cs typeface="B Titr" pitchFamily="2" charset="-78"/>
              </a:rPr>
              <a:t>موارد </a:t>
            </a:r>
            <a:r>
              <a:rPr lang="fa-IR" sz="2400" dirty="0" smtClean="0">
                <a:solidFill>
                  <a:srgbClr val="FF0000"/>
                </a:solidFill>
                <a:ea typeface="바탕" pitchFamily="18" charset="-127"/>
                <a:cs typeface="B Titr" pitchFamily="2" charset="-78"/>
              </a:rPr>
              <a:t>بیماری وبا </a:t>
            </a:r>
            <a:r>
              <a:rPr lang="fa-IR" sz="2400" dirty="0" smtClean="0">
                <a:solidFill>
                  <a:srgbClr val="000099"/>
                </a:solidFill>
                <a:ea typeface="바탕" pitchFamily="18" charset="-127"/>
                <a:cs typeface="B Titr" pitchFamily="2" charset="-78"/>
              </a:rPr>
              <a:t>و</a:t>
            </a:r>
            <a:r>
              <a:rPr lang="fa-IR" sz="2400" dirty="0" smtClean="0">
                <a:solidFill>
                  <a:srgbClr val="FF0000"/>
                </a:solidFill>
                <a:ea typeface="바탕" pitchFamily="18" charset="-127"/>
                <a:cs typeface="B Titr" pitchFamily="2" charset="-78"/>
              </a:rPr>
              <a:t>مرگ ومیر</a:t>
            </a:r>
            <a:r>
              <a:rPr lang="fa-IR" sz="2400" dirty="0" smtClean="0">
                <a:solidFill>
                  <a:srgbClr val="000099"/>
                </a:solidFill>
                <a:ea typeface="바탕" pitchFamily="18" charset="-127"/>
                <a:cs typeface="B Titr" pitchFamily="2" charset="-78"/>
              </a:rPr>
              <a:t>از آن در 16 سال گذشته</a:t>
            </a:r>
            <a:endParaRPr lang="en-US" sz="3200" dirty="0" smtClean="0">
              <a:solidFill>
                <a:srgbClr val="000099"/>
              </a:solidFill>
              <a:ea typeface="바탕" pitchFamily="18" charset="-127"/>
              <a:cs typeface="B Titr" pitchFamily="2" charset="-78"/>
            </a:endParaRPr>
          </a:p>
        </p:txBody>
      </p:sp>
      <p:graphicFrame>
        <p:nvGraphicFramePr>
          <p:cNvPr id="64567" name="Group 55"/>
          <p:cNvGraphicFramePr>
            <a:graphicFrameLocks noGrp="1"/>
          </p:cNvGraphicFramePr>
          <p:nvPr>
            <p:ph type="tbl" idx="1"/>
          </p:nvPr>
        </p:nvGraphicFramePr>
        <p:xfrm>
          <a:off x="142847" y="1772816"/>
          <a:ext cx="8929747" cy="4141500"/>
        </p:xfrm>
        <a:graphic>
          <a:graphicData uri="http://schemas.openxmlformats.org/drawingml/2006/table">
            <a:tbl>
              <a:tblPr/>
              <a:tblGrid>
                <a:gridCol w="525349"/>
                <a:gridCol w="466911"/>
                <a:gridCol w="466911"/>
                <a:gridCol w="466911"/>
                <a:gridCol w="466911"/>
                <a:gridCol w="466911"/>
                <a:gridCol w="466911"/>
                <a:gridCol w="466911"/>
                <a:gridCol w="466911"/>
                <a:gridCol w="466911"/>
                <a:gridCol w="466911"/>
                <a:gridCol w="466911"/>
                <a:gridCol w="466911"/>
                <a:gridCol w="466911"/>
                <a:gridCol w="466911"/>
                <a:gridCol w="466911"/>
                <a:gridCol w="466911"/>
                <a:gridCol w="466911"/>
                <a:gridCol w="466911"/>
              </a:tblGrid>
              <a:tr h="1570496">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400" b="1" i="0" u="none" strike="noStrike" cap="none" normalizeH="0" baseline="0" dirty="0" smtClean="0">
                          <a:ln>
                            <a:noFill/>
                          </a:ln>
                          <a:solidFill>
                            <a:schemeClr val="tx1"/>
                          </a:solidFill>
                          <a:effectLst/>
                          <a:latin typeface="Times New Roman" charset="0"/>
                          <a:cs typeface="Times New Roman" charset="0"/>
                        </a:rPr>
                        <a:t>Year</a:t>
                      </a:r>
                    </a:p>
                  </a:txBody>
                  <a:tcPr marL="86656" marR="86656" vert="vert27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kern="1200" cap="none" normalizeH="0" baseline="0" dirty="0" smtClean="0">
                          <a:ln>
                            <a:noFill/>
                          </a:ln>
                          <a:solidFill>
                            <a:schemeClr val="tx1"/>
                          </a:solidFill>
                          <a:effectLst/>
                          <a:latin typeface="Times New Roman" charset="0"/>
                          <a:ea typeface="+mn-ea"/>
                          <a:cs typeface="Times New Roman" charset="0"/>
                        </a:rPr>
                        <a:t>1377</a:t>
                      </a:r>
                      <a:endParaRPr kumimoji="0" lang="en-US" sz="2400" b="1" i="0" u="none" strike="noStrike" kern="1200" cap="none" normalizeH="0" baseline="0" dirty="0" smtClean="0">
                        <a:ln>
                          <a:noFill/>
                        </a:ln>
                        <a:solidFill>
                          <a:schemeClr val="tx1"/>
                        </a:solidFill>
                        <a:effectLst/>
                        <a:latin typeface="Times New Roman" charset="0"/>
                        <a:ea typeface="+mn-ea"/>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kern="1200" cap="none" normalizeH="0" baseline="0" dirty="0" smtClean="0">
                          <a:ln>
                            <a:noFill/>
                          </a:ln>
                          <a:solidFill>
                            <a:schemeClr val="tx1"/>
                          </a:solidFill>
                          <a:effectLst/>
                          <a:latin typeface="Times New Roman" charset="0"/>
                          <a:ea typeface="+mn-ea"/>
                          <a:cs typeface="Times New Roman" charset="0"/>
                        </a:rPr>
                        <a:t>1378</a:t>
                      </a:r>
                      <a:endParaRPr kumimoji="0" lang="en-US" sz="2400" b="1" i="0" u="none" strike="noStrike" kern="1200" cap="none" normalizeH="0" baseline="0" dirty="0" smtClean="0">
                        <a:ln>
                          <a:noFill/>
                        </a:ln>
                        <a:solidFill>
                          <a:schemeClr val="tx1"/>
                        </a:solidFill>
                        <a:effectLst/>
                        <a:latin typeface="Times New Roman" charset="0"/>
                        <a:ea typeface="+mn-ea"/>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kern="1200" cap="none" normalizeH="0" baseline="0" dirty="0" smtClean="0">
                          <a:ln>
                            <a:noFill/>
                          </a:ln>
                          <a:solidFill>
                            <a:schemeClr val="tx1"/>
                          </a:solidFill>
                          <a:effectLst/>
                          <a:latin typeface="Times New Roman" charset="0"/>
                          <a:ea typeface="+mn-ea"/>
                          <a:cs typeface="Times New Roman" charset="0"/>
                        </a:rPr>
                        <a:t>1379</a:t>
                      </a:r>
                      <a:endParaRPr kumimoji="0" lang="en-US" sz="2400" b="1" i="0" u="none" strike="noStrike" kern="1200" cap="none" normalizeH="0" baseline="0" dirty="0" smtClean="0">
                        <a:ln>
                          <a:noFill/>
                        </a:ln>
                        <a:solidFill>
                          <a:schemeClr val="tx1"/>
                        </a:solidFill>
                        <a:effectLst/>
                        <a:latin typeface="Times New Roman" charset="0"/>
                        <a:ea typeface="+mn-ea"/>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kern="1200" cap="none" normalizeH="0" baseline="0" dirty="0" smtClean="0">
                          <a:ln>
                            <a:noFill/>
                          </a:ln>
                          <a:solidFill>
                            <a:schemeClr val="tx1"/>
                          </a:solidFill>
                          <a:effectLst/>
                          <a:latin typeface="Times New Roman" charset="0"/>
                          <a:ea typeface="+mn-ea"/>
                          <a:cs typeface="Times New Roman" charset="0"/>
                        </a:rPr>
                        <a:t>1380</a:t>
                      </a:r>
                      <a:endParaRPr kumimoji="0" lang="en-US" sz="2400" b="1" i="0" u="none" strike="noStrike" kern="1200" cap="none" normalizeH="0" baseline="0" dirty="0" smtClean="0">
                        <a:ln>
                          <a:noFill/>
                        </a:ln>
                        <a:solidFill>
                          <a:schemeClr val="tx1"/>
                        </a:solidFill>
                        <a:effectLst/>
                        <a:latin typeface="Times New Roman" charset="0"/>
                        <a:ea typeface="+mn-ea"/>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kern="1200" cap="none" normalizeH="0" baseline="0" dirty="0" smtClean="0">
                          <a:ln>
                            <a:noFill/>
                          </a:ln>
                          <a:solidFill>
                            <a:schemeClr val="tx1"/>
                          </a:solidFill>
                          <a:effectLst/>
                          <a:latin typeface="Times New Roman" charset="0"/>
                          <a:ea typeface="+mn-ea"/>
                          <a:cs typeface="Times New Roman" charset="0"/>
                        </a:rPr>
                        <a:t>1381</a:t>
                      </a:r>
                      <a:endParaRPr kumimoji="0" lang="en-US" sz="2400" b="1" i="0" u="none" strike="noStrike" kern="1200" cap="none" normalizeH="0" baseline="0" dirty="0" smtClean="0">
                        <a:ln>
                          <a:noFill/>
                        </a:ln>
                        <a:solidFill>
                          <a:schemeClr val="tx1"/>
                        </a:solidFill>
                        <a:effectLst/>
                        <a:latin typeface="Times New Roman" charset="0"/>
                        <a:ea typeface="+mn-ea"/>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kern="1200" cap="none" normalizeH="0" baseline="0" dirty="0" smtClean="0">
                          <a:ln>
                            <a:noFill/>
                          </a:ln>
                          <a:solidFill>
                            <a:schemeClr val="tx1"/>
                          </a:solidFill>
                          <a:effectLst/>
                          <a:latin typeface="Times New Roman" charset="0"/>
                          <a:ea typeface="+mn-ea"/>
                          <a:cs typeface="Times New Roman" charset="0"/>
                        </a:rPr>
                        <a:t>1382</a:t>
                      </a:r>
                      <a:endParaRPr kumimoji="0" lang="en-US" sz="2400" b="1" i="0" u="none" strike="noStrike" kern="1200" cap="none" normalizeH="0" baseline="0" dirty="0" smtClean="0">
                        <a:ln>
                          <a:noFill/>
                        </a:ln>
                        <a:solidFill>
                          <a:schemeClr val="tx1"/>
                        </a:solidFill>
                        <a:effectLst/>
                        <a:latin typeface="Times New Roman" charset="0"/>
                        <a:ea typeface="+mn-ea"/>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kern="1200" cap="none" normalizeH="0" baseline="0" dirty="0" smtClean="0">
                          <a:ln>
                            <a:noFill/>
                          </a:ln>
                          <a:solidFill>
                            <a:schemeClr val="tx1"/>
                          </a:solidFill>
                          <a:effectLst/>
                          <a:latin typeface="Times New Roman" charset="0"/>
                          <a:ea typeface="+mn-ea"/>
                          <a:cs typeface="Times New Roman" charset="0"/>
                        </a:rPr>
                        <a:t>1383</a:t>
                      </a:r>
                      <a:endParaRPr kumimoji="0" lang="en-US" sz="2400" b="1" i="0" u="none" strike="noStrike" kern="1200" cap="none" normalizeH="0" baseline="0" dirty="0" smtClean="0">
                        <a:ln>
                          <a:noFill/>
                        </a:ln>
                        <a:solidFill>
                          <a:schemeClr val="tx1"/>
                        </a:solidFill>
                        <a:effectLst/>
                        <a:latin typeface="Times New Roman" charset="0"/>
                        <a:ea typeface="+mn-ea"/>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kern="1200" cap="none" normalizeH="0" baseline="0" dirty="0" smtClean="0">
                          <a:ln>
                            <a:noFill/>
                          </a:ln>
                          <a:solidFill>
                            <a:schemeClr val="tx1"/>
                          </a:solidFill>
                          <a:effectLst/>
                          <a:latin typeface="Times New Roman" charset="0"/>
                          <a:ea typeface="+mn-ea"/>
                          <a:cs typeface="Times New Roman" charset="0"/>
                        </a:rPr>
                        <a:t>1384</a:t>
                      </a:r>
                      <a:endParaRPr kumimoji="0" lang="en-US" sz="2400" b="1" i="0" u="none" strike="noStrike" kern="1200" cap="none" normalizeH="0" baseline="0" dirty="0" smtClean="0">
                        <a:ln>
                          <a:noFill/>
                        </a:ln>
                        <a:solidFill>
                          <a:schemeClr val="tx1"/>
                        </a:solidFill>
                        <a:effectLst/>
                        <a:latin typeface="Times New Roman" charset="0"/>
                        <a:ea typeface="+mn-ea"/>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kern="1200" cap="none" normalizeH="0" baseline="0" dirty="0" smtClean="0">
                          <a:ln>
                            <a:noFill/>
                          </a:ln>
                          <a:solidFill>
                            <a:schemeClr val="tx1"/>
                          </a:solidFill>
                          <a:effectLst/>
                          <a:latin typeface="Times New Roman" charset="0"/>
                          <a:ea typeface="+mn-ea"/>
                          <a:cs typeface="Times New Roman" charset="0"/>
                        </a:rPr>
                        <a:t>1385</a:t>
                      </a:r>
                      <a:endParaRPr kumimoji="0" lang="en-US" sz="2400" b="1" i="0" u="none" strike="noStrike" kern="1200" cap="none" normalizeH="0" baseline="0" dirty="0" smtClean="0">
                        <a:ln>
                          <a:noFill/>
                        </a:ln>
                        <a:solidFill>
                          <a:schemeClr val="tx1"/>
                        </a:solidFill>
                        <a:effectLst/>
                        <a:latin typeface="Times New Roman" charset="0"/>
                        <a:ea typeface="+mn-ea"/>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kern="1200" cap="none" normalizeH="0" baseline="0" dirty="0" smtClean="0">
                          <a:ln>
                            <a:noFill/>
                          </a:ln>
                          <a:solidFill>
                            <a:schemeClr val="tx1"/>
                          </a:solidFill>
                          <a:effectLst/>
                          <a:latin typeface="Times New Roman" charset="0"/>
                          <a:ea typeface="+mn-ea"/>
                          <a:cs typeface="Times New Roman" charset="0"/>
                        </a:rPr>
                        <a:t>1386</a:t>
                      </a:r>
                      <a:endParaRPr kumimoji="0" lang="en-US" sz="2400" b="1" i="0" u="none" strike="noStrike" kern="1200" cap="none" normalizeH="0" baseline="0" dirty="0" smtClean="0">
                        <a:ln>
                          <a:noFill/>
                        </a:ln>
                        <a:solidFill>
                          <a:schemeClr val="tx1"/>
                        </a:solidFill>
                        <a:effectLst/>
                        <a:latin typeface="Times New Roman" charset="0"/>
                        <a:ea typeface="+mn-ea"/>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kern="1200" cap="none" normalizeH="0" baseline="0" dirty="0" smtClean="0">
                          <a:ln>
                            <a:noFill/>
                          </a:ln>
                          <a:solidFill>
                            <a:schemeClr val="tx1"/>
                          </a:solidFill>
                          <a:effectLst/>
                          <a:latin typeface="Times New Roman" charset="0"/>
                          <a:ea typeface="+mn-ea"/>
                          <a:cs typeface="Times New Roman" charset="0"/>
                        </a:rPr>
                        <a:t>1387</a:t>
                      </a:r>
                      <a:endParaRPr kumimoji="0" lang="en-US" sz="2400" b="1" i="0" u="none" strike="noStrike" kern="1200" cap="none" normalizeH="0" baseline="0" dirty="0" smtClean="0">
                        <a:ln>
                          <a:noFill/>
                        </a:ln>
                        <a:solidFill>
                          <a:schemeClr val="tx1"/>
                        </a:solidFill>
                        <a:effectLst/>
                        <a:latin typeface="Times New Roman" charset="0"/>
                        <a:ea typeface="+mn-ea"/>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cap="none" normalizeH="0" baseline="0" dirty="0" smtClean="0">
                          <a:ln>
                            <a:noFill/>
                          </a:ln>
                          <a:solidFill>
                            <a:schemeClr val="tx1"/>
                          </a:solidFill>
                          <a:effectLst/>
                          <a:latin typeface="Times New Roman" charset="0"/>
                          <a:cs typeface="Times New Roman" charset="0"/>
                        </a:rPr>
                        <a:t>1388</a:t>
                      </a:r>
                      <a:endParaRPr kumimoji="0" lang="en-US" sz="2400" b="1" i="0" u="none" strike="noStrike" cap="none" normalizeH="0" baseline="0" dirty="0" smtClean="0">
                        <a:ln>
                          <a:noFill/>
                        </a:ln>
                        <a:solidFill>
                          <a:schemeClr val="tx1"/>
                        </a:solidFill>
                        <a:effectLst/>
                        <a:latin typeface="Times New Roman" charset="0"/>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10000"/>
                      </a:schemeClr>
                    </a:solidFill>
                  </a:tcPr>
                </a:tc>
                <a:tc>
                  <a:txBody>
                    <a:bodyPr/>
                    <a:lstStyle/>
                    <a:p>
                      <a:pPr algn="ctr"/>
                      <a:r>
                        <a:rPr lang="fa-IR" sz="2400" b="1" dirty="0" smtClean="0">
                          <a:latin typeface="Times New Roman" pitchFamily="18" charset="0"/>
                          <a:cs typeface="Times New Roman" pitchFamily="18" charset="0"/>
                        </a:rPr>
                        <a:t>1389</a:t>
                      </a:r>
                      <a:endParaRPr lang="en-US" sz="2400" b="1" dirty="0">
                        <a:latin typeface="Times New Roman" pitchFamily="18" charset="0"/>
                        <a:cs typeface="Times New Roman" pitchFamily="18"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10000"/>
                      </a:schemeClr>
                    </a:solidFill>
                  </a:tcPr>
                </a:tc>
                <a:tc>
                  <a:txBody>
                    <a:bodyPr/>
                    <a:lstStyle/>
                    <a:p>
                      <a:pPr algn="ctr"/>
                      <a:r>
                        <a:rPr lang="fa-IR" sz="2400" b="1" dirty="0" smtClean="0">
                          <a:latin typeface="Times New Roman" pitchFamily="18" charset="0"/>
                          <a:cs typeface="Times New Roman" pitchFamily="18" charset="0"/>
                        </a:rPr>
                        <a:t>1390</a:t>
                      </a:r>
                      <a:endParaRPr lang="en-US" sz="2400" b="1" dirty="0">
                        <a:latin typeface="Times New Roman" pitchFamily="18" charset="0"/>
                        <a:cs typeface="Times New Roman" pitchFamily="18"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10000"/>
                      </a:schemeClr>
                    </a:solidFill>
                  </a:tcPr>
                </a:tc>
                <a:tc>
                  <a:txBody>
                    <a:bodyPr/>
                    <a:lstStyle/>
                    <a:p>
                      <a:pPr algn="ctr"/>
                      <a:r>
                        <a:rPr lang="fa-IR" sz="2400" b="1" dirty="0" smtClean="0">
                          <a:latin typeface="Times New Roman" pitchFamily="18" charset="0"/>
                          <a:cs typeface="Times New Roman" pitchFamily="18" charset="0"/>
                        </a:rPr>
                        <a:t>1391</a:t>
                      </a:r>
                      <a:endParaRPr lang="en-US" sz="2400" b="1" dirty="0">
                        <a:latin typeface="Times New Roman" pitchFamily="18" charset="0"/>
                        <a:cs typeface="Times New Roman" pitchFamily="18"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10000"/>
                      </a:schemeClr>
                    </a:solidFill>
                  </a:tcPr>
                </a:tc>
                <a:tc>
                  <a:txBody>
                    <a:bodyPr/>
                    <a:lstStyle/>
                    <a:p>
                      <a:pPr algn="ctr"/>
                      <a:r>
                        <a:rPr lang="fa-IR" sz="2400" b="1" dirty="0" smtClean="0">
                          <a:latin typeface="Times New Roman" pitchFamily="18" charset="0"/>
                          <a:cs typeface="Times New Roman" pitchFamily="18" charset="0"/>
                        </a:rPr>
                        <a:t>1392</a:t>
                      </a:r>
                      <a:endParaRPr lang="en-US" sz="2400" b="1" dirty="0">
                        <a:latin typeface="Times New Roman" pitchFamily="18" charset="0"/>
                        <a:cs typeface="Times New Roman" pitchFamily="18"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10000"/>
                      </a:schemeClr>
                    </a:solidFill>
                  </a:tcPr>
                </a:tc>
                <a:tc>
                  <a:txBody>
                    <a:bodyPr/>
                    <a:lstStyle/>
                    <a:p>
                      <a:pPr algn="ctr"/>
                      <a:r>
                        <a:rPr lang="fa-IR" sz="2400" b="1" dirty="0" smtClean="0">
                          <a:latin typeface="Times New Roman" pitchFamily="18" charset="0"/>
                          <a:cs typeface="Times New Roman" pitchFamily="18" charset="0"/>
                        </a:rPr>
                        <a:t>1393</a:t>
                      </a:r>
                      <a:endParaRPr lang="en-US" sz="2400" b="1" dirty="0">
                        <a:latin typeface="Times New Roman" pitchFamily="18" charset="0"/>
                        <a:cs typeface="Times New Roman" pitchFamily="18"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10000"/>
                      </a:schemeClr>
                    </a:solidFill>
                  </a:tcPr>
                </a:tc>
                <a:tc>
                  <a:txBody>
                    <a:bodyPr/>
                    <a:lstStyle/>
                    <a:p>
                      <a:pPr algn="ctr"/>
                      <a:r>
                        <a:rPr lang="fa-IR" sz="2400" b="1" dirty="0" smtClean="0">
                          <a:latin typeface="Times New Roman" pitchFamily="18" charset="0"/>
                          <a:cs typeface="Times New Roman" pitchFamily="18" charset="0"/>
                        </a:rPr>
                        <a:t>1394</a:t>
                      </a:r>
                      <a:endParaRPr lang="en-US" sz="2400" b="1" dirty="0">
                        <a:latin typeface="Times New Roman" pitchFamily="18" charset="0"/>
                        <a:cs typeface="Times New Roman" pitchFamily="18"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10000"/>
                      </a:schemeClr>
                    </a:solidFill>
                  </a:tcPr>
                </a:tc>
              </a:tr>
              <a:tr h="128668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dirty="0" smtClean="0">
                          <a:ln>
                            <a:noFill/>
                          </a:ln>
                          <a:solidFill>
                            <a:schemeClr val="tx1">
                              <a:lumMod val="95000"/>
                            </a:schemeClr>
                          </a:solidFill>
                          <a:effectLst/>
                          <a:latin typeface="Times New Roman" charset="0"/>
                          <a:cs typeface="Times New Roman" charset="0"/>
                        </a:rPr>
                        <a:t>Case</a:t>
                      </a:r>
                    </a:p>
                  </a:txBody>
                  <a:tcPr marL="86656" marR="86656" vert="vert27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Times New Roman" charset="0"/>
                          <a:cs typeface="Times New Roman" charset="0"/>
                        </a:rPr>
                        <a:t>9752</a:t>
                      </a:r>
                      <a:endParaRPr kumimoji="0" lang="en-US" sz="2400" b="1" i="0" u="none" strike="noStrike" cap="none" normalizeH="0" baseline="0" dirty="0" smtClean="0">
                        <a:ln>
                          <a:noFill/>
                        </a:ln>
                        <a:solidFill>
                          <a:srgbClr val="002060"/>
                        </a:solidFill>
                        <a:effectLst/>
                        <a:latin typeface="Times New Roman" charset="0"/>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Times New Roman" charset="0"/>
                          <a:cs typeface="Times New Roman" charset="0"/>
                        </a:rPr>
                        <a:t>1245</a:t>
                      </a:r>
                      <a:endParaRPr kumimoji="0" lang="en-US" sz="2400" b="1" i="0" u="none" strike="noStrike" cap="none" normalizeH="0" baseline="0" dirty="0" smtClean="0">
                        <a:ln>
                          <a:noFill/>
                        </a:ln>
                        <a:solidFill>
                          <a:srgbClr val="002060"/>
                        </a:solidFill>
                        <a:effectLst/>
                        <a:latin typeface="Times New Roman" charset="0"/>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Times New Roman" charset="0"/>
                          <a:cs typeface="Times New Roman" charset="0"/>
                        </a:rPr>
                        <a:t>345</a:t>
                      </a:r>
                      <a:endParaRPr kumimoji="0" lang="en-US" sz="2400" b="1" i="0" u="none" strike="noStrike" cap="none" normalizeH="0" baseline="0" dirty="0" smtClean="0">
                        <a:ln>
                          <a:noFill/>
                        </a:ln>
                        <a:solidFill>
                          <a:srgbClr val="002060"/>
                        </a:solidFill>
                        <a:effectLst/>
                        <a:latin typeface="Times New Roman" charset="0"/>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Times New Roman" charset="0"/>
                          <a:cs typeface="Times New Roman" charset="0"/>
                        </a:rPr>
                        <a:t>105</a:t>
                      </a:r>
                      <a:endParaRPr kumimoji="0" lang="en-US" sz="2400" b="1" i="0" u="none" strike="noStrike" cap="none" normalizeH="0" baseline="0" dirty="0" smtClean="0">
                        <a:ln>
                          <a:noFill/>
                        </a:ln>
                        <a:solidFill>
                          <a:srgbClr val="002060"/>
                        </a:solidFill>
                        <a:effectLst/>
                        <a:latin typeface="Times New Roman" charset="0"/>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Times New Roman" charset="0"/>
                          <a:cs typeface="Times New Roman" charset="0"/>
                        </a:rPr>
                        <a:t>118</a:t>
                      </a:r>
                      <a:endParaRPr kumimoji="0" lang="en-US" sz="2400" b="1" i="0" u="none" strike="noStrike" cap="none" normalizeH="0" baseline="0" dirty="0" smtClean="0">
                        <a:ln>
                          <a:noFill/>
                        </a:ln>
                        <a:solidFill>
                          <a:srgbClr val="002060"/>
                        </a:solidFill>
                        <a:effectLst/>
                        <a:latin typeface="Times New Roman" charset="0"/>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Times New Roman" charset="0"/>
                          <a:cs typeface="Times New Roman" charset="0"/>
                        </a:rPr>
                        <a:t>96</a:t>
                      </a:r>
                      <a:endParaRPr kumimoji="0" lang="en-US" sz="2400" b="1" i="0" u="none" strike="noStrike" cap="none" normalizeH="0" baseline="0" dirty="0" smtClean="0">
                        <a:ln>
                          <a:noFill/>
                        </a:ln>
                        <a:solidFill>
                          <a:srgbClr val="002060"/>
                        </a:solidFill>
                        <a:effectLst/>
                        <a:latin typeface="Times New Roman" charset="0"/>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Times New Roman" charset="0"/>
                          <a:cs typeface="Times New Roman" charset="0"/>
                        </a:rPr>
                        <a:t>94</a:t>
                      </a:r>
                      <a:endParaRPr kumimoji="0" lang="en-US" sz="2400" b="1" i="0" u="none" strike="noStrike" cap="none" normalizeH="0" baseline="0" dirty="0" smtClean="0">
                        <a:ln>
                          <a:noFill/>
                        </a:ln>
                        <a:solidFill>
                          <a:srgbClr val="002060"/>
                        </a:solidFill>
                        <a:effectLst/>
                        <a:latin typeface="Times New Roman" charset="0"/>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Times New Roman" charset="0"/>
                          <a:cs typeface="Times New Roman" charset="0"/>
                        </a:rPr>
                        <a:t>1133</a:t>
                      </a:r>
                      <a:endParaRPr kumimoji="0" lang="en-US" sz="2400" b="1" i="0" u="none" strike="noStrike" cap="none" normalizeH="0" baseline="0" dirty="0" smtClean="0">
                        <a:ln>
                          <a:noFill/>
                        </a:ln>
                        <a:solidFill>
                          <a:srgbClr val="002060"/>
                        </a:solidFill>
                        <a:effectLst/>
                        <a:latin typeface="Times New Roman" charset="0"/>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Times New Roman" charset="0"/>
                          <a:cs typeface="Times New Roman" charset="0"/>
                        </a:rPr>
                        <a:t>24</a:t>
                      </a:r>
                      <a:endParaRPr kumimoji="0" lang="en-US" sz="2400" b="1" i="0" u="none" strike="noStrike" cap="none" normalizeH="0" baseline="0" dirty="0" smtClean="0">
                        <a:ln>
                          <a:noFill/>
                        </a:ln>
                        <a:solidFill>
                          <a:srgbClr val="002060"/>
                        </a:solidFill>
                        <a:effectLst/>
                        <a:latin typeface="Times New Roman" charset="0"/>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Times New Roman" charset="0"/>
                          <a:cs typeface="Times New Roman" charset="0"/>
                        </a:rPr>
                        <a:t>57</a:t>
                      </a:r>
                      <a:endParaRPr kumimoji="0" lang="en-US" sz="2400" b="1" i="0" u="none" strike="noStrike" cap="none" normalizeH="0" baseline="0" dirty="0" smtClean="0">
                        <a:ln>
                          <a:noFill/>
                        </a:ln>
                        <a:solidFill>
                          <a:srgbClr val="002060"/>
                        </a:solidFill>
                        <a:effectLst/>
                        <a:latin typeface="Times New Roman" charset="0"/>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Times New Roman" charset="0"/>
                          <a:cs typeface="Times New Roman" charset="0"/>
                        </a:rPr>
                        <a:t>220</a:t>
                      </a:r>
                      <a:endParaRPr kumimoji="0" lang="en-US" sz="2400" b="1" i="0" u="none" strike="noStrike" cap="none" normalizeH="0" baseline="0" dirty="0" smtClean="0">
                        <a:ln>
                          <a:noFill/>
                        </a:ln>
                        <a:solidFill>
                          <a:srgbClr val="002060"/>
                        </a:solidFill>
                        <a:effectLst/>
                        <a:latin typeface="Times New Roman" charset="0"/>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Times New Roman" charset="0"/>
                          <a:cs typeface="Times New Roman" charset="0"/>
                        </a:rPr>
                        <a:t>18</a:t>
                      </a:r>
                      <a:endParaRPr kumimoji="0" lang="en-US" sz="2400" b="1" i="0" u="none" strike="noStrike" cap="none" normalizeH="0" baseline="0" dirty="0" smtClean="0">
                        <a:ln>
                          <a:noFill/>
                        </a:ln>
                        <a:solidFill>
                          <a:srgbClr val="002060"/>
                        </a:solidFill>
                        <a:effectLst/>
                        <a:latin typeface="Times New Roman" charset="0"/>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solidFill>
                  </a:tcPr>
                </a:tc>
                <a:tc>
                  <a:txBody>
                    <a:bodyPr/>
                    <a:lstStyle/>
                    <a:p>
                      <a:pPr algn="ctr"/>
                      <a:r>
                        <a:rPr lang="fa-IR" sz="2400" b="1" dirty="0" smtClean="0">
                          <a:solidFill>
                            <a:srgbClr val="002060"/>
                          </a:solidFill>
                        </a:rPr>
                        <a:t>15</a:t>
                      </a:r>
                      <a:endParaRPr lang="en-US" sz="2400" b="1" dirty="0">
                        <a:solidFill>
                          <a:srgbClr val="002060"/>
                        </a:solidFill>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solidFill>
                  </a:tcPr>
                </a:tc>
                <a:tc>
                  <a:txBody>
                    <a:bodyPr/>
                    <a:lstStyle/>
                    <a:p>
                      <a:pPr algn="ctr"/>
                      <a:r>
                        <a:rPr lang="fa-IR" sz="2400" b="1" dirty="0" smtClean="0">
                          <a:solidFill>
                            <a:srgbClr val="002060"/>
                          </a:solidFill>
                        </a:rPr>
                        <a:t>1187</a:t>
                      </a:r>
                      <a:endParaRPr lang="en-US" sz="2400" b="1" dirty="0">
                        <a:solidFill>
                          <a:srgbClr val="002060"/>
                        </a:solidFill>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solidFill>
                  </a:tcPr>
                </a:tc>
                <a:tc>
                  <a:txBody>
                    <a:bodyPr/>
                    <a:lstStyle/>
                    <a:p>
                      <a:pPr algn="ctr"/>
                      <a:r>
                        <a:rPr lang="fa-IR" sz="2400" b="1" dirty="0" smtClean="0">
                          <a:solidFill>
                            <a:srgbClr val="002060"/>
                          </a:solidFill>
                        </a:rPr>
                        <a:t>53</a:t>
                      </a:r>
                      <a:endParaRPr lang="en-US" sz="2400" b="1" dirty="0">
                        <a:solidFill>
                          <a:srgbClr val="002060"/>
                        </a:solidFill>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solidFill>
                  </a:tcPr>
                </a:tc>
                <a:tc>
                  <a:txBody>
                    <a:bodyPr/>
                    <a:lstStyle/>
                    <a:p>
                      <a:pPr algn="ctr"/>
                      <a:r>
                        <a:rPr lang="fa-IR" sz="2400" b="1" dirty="0" smtClean="0">
                          <a:solidFill>
                            <a:srgbClr val="002060"/>
                          </a:solidFill>
                        </a:rPr>
                        <a:t>257</a:t>
                      </a:r>
                      <a:endParaRPr lang="en-US" sz="2400" b="1" dirty="0">
                        <a:solidFill>
                          <a:srgbClr val="002060"/>
                        </a:solidFill>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solidFill>
                  </a:tcPr>
                </a:tc>
                <a:tc>
                  <a:txBody>
                    <a:bodyPr/>
                    <a:lstStyle/>
                    <a:p>
                      <a:pPr algn="ctr"/>
                      <a:r>
                        <a:rPr lang="fa-IR" sz="2400" b="1" dirty="0" smtClean="0">
                          <a:solidFill>
                            <a:srgbClr val="002060"/>
                          </a:solidFill>
                        </a:rPr>
                        <a:t>9</a:t>
                      </a:r>
                      <a:endParaRPr lang="en-US" sz="2400" b="1" dirty="0">
                        <a:solidFill>
                          <a:srgbClr val="002060"/>
                        </a:solidFill>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solidFill>
                  </a:tcPr>
                </a:tc>
                <a:tc>
                  <a:txBody>
                    <a:bodyPr/>
                    <a:lstStyle/>
                    <a:p>
                      <a:pPr algn="ctr"/>
                      <a:r>
                        <a:rPr lang="fa-IR" sz="2400" b="1" dirty="0" smtClean="0">
                          <a:solidFill>
                            <a:srgbClr val="002060"/>
                          </a:solidFill>
                        </a:rPr>
                        <a:t>34</a:t>
                      </a:r>
                      <a:endParaRPr lang="en-US" sz="2400" b="1" dirty="0">
                        <a:solidFill>
                          <a:srgbClr val="002060"/>
                        </a:solidFill>
                      </a:endParaRPr>
                    </a:p>
                  </a:txBody>
                  <a:tcPr marL="86656" marR="86656" vert="vert27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solidFill>
                  </a:tcPr>
                </a:tc>
              </a:tr>
              <a:tr h="128432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dirty="0" smtClean="0">
                          <a:ln>
                            <a:noFill/>
                          </a:ln>
                          <a:solidFill>
                            <a:schemeClr val="tx1">
                              <a:lumMod val="95000"/>
                            </a:schemeClr>
                          </a:solidFill>
                          <a:effectLst/>
                          <a:latin typeface="Times New Roman" charset="0"/>
                          <a:cs typeface="Times New Roman" charset="0"/>
                        </a:rPr>
                        <a:t>Death</a:t>
                      </a:r>
                    </a:p>
                  </a:txBody>
                  <a:tcPr marL="86656" marR="86656" vert="vert270"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Times New Roman" charset="0"/>
                          <a:cs typeface="Times New Roman" charset="0"/>
                        </a:rPr>
                        <a:t>109</a:t>
                      </a:r>
                      <a:endParaRPr kumimoji="0" lang="en-US" sz="2400" b="1" i="0" u="none" strike="noStrike" cap="none" normalizeH="0" baseline="0" dirty="0" smtClean="0">
                        <a:ln>
                          <a:noFill/>
                        </a:ln>
                        <a:solidFill>
                          <a:srgbClr val="002060"/>
                        </a:solidFill>
                        <a:effectLst/>
                        <a:latin typeface="Times New Roman" charset="0"/>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Times New Roman" charset="0"/>
                          <a:cs typeface="Times New Roman" charset="0"/>
                        </a:rPr>
                        <a:t>17</a:t>
                      </a:r>
                      <a:endParaRPr kumimoji="0" lang="en-US" sz="2400" b="1" i="0" u="none" strike="noStrike" cap="none" normalizeH="0" baseline="0" dirty="0" smtClean="0">
                        <a:ln>
                          <a:noFill/>
                        </a:ln>
                        <a:solidFill>
                          <a:srgbClr val="002060"/>
                        </a:solidFill>
                        <a:effectLst/>
                        <a:latin typeface="Times New Roman" charset="0"/>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Times New Roman" charset="0"/>
                          <a:cs typeface="Times New Roman" charset="0"/>
                        </a:rPr>
                        <a:t>3</a:t>
                      </a:r>
                      <a:endParaRPr kumimoji="0" lang="en-US" sz="2400" b="1" i="0" u="none" strike="noStrike" cap="none" normalizeH="0" baseline="0" dirty="0" smtClean="0">
                        <a:ln>
                          <a:noFill/>
                        </a:ln>
                        <a:solidFill>
                          <a:srgbClr val="002060"/>
                        </a:solidFill>
                        <a:effectLst/>
                        <a:latin typeface="Times New Roman" charset="0"/>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Times New Roman" charset="0"/>
                          <a:cs typeface="Times New Roman" charset="0"/>
                        </a:rPr>
                        <a:t>1</a:t>
                      </a:r>
                      <a:endParaRPr kumimoji="0" lang="en-US" sz="2400" b="1" i="0" u="none" strike="noStrike" cap="none" normalizeH="0" baseline="0" dirty="0" smtClean="0">
                        <a:ln>
                          <a:noFill/>
                        </a:ln>
                        <a:solidFill>
                          <a:srgbClr val="002060"/>
                        </a:solidFill>
                        <a:effectLst/>
                        <a:latin typeface="Times New Roman" charset="0"/>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Times New Roman" charset="0"/>
                          <a:cs typeface="Times New Roman" charset="0"/>
                        </a:rPr>
                        <a:t>1</a:t>
                      </a:r>
                      <a:endParaRPr kumimoji="0" lang="en-US" sz="2400" b="1" i="0" u="none" strike="noStrike" cap="none" normalizeH="0" baseline="0" dirty="0" smtClean="0">
                        <a:ln>
                          <a:noFill/>
                        </a:ln>
                        <a:solidFill>
                          <a:srgbClr val="002060"/>
                        </a:solidFill>
                        <a:effectLst/>
                        <a:latin typeface="Times New Roman" charset="0"/>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Times New Roman" charset="0"/>
                          <a:cs typeface="Times New Roman" charset="0"/>
                        </a:rPr>
                        <a:t>0</a:t>
                      </a:r>
                      <a:endParaRPr kumimoji="0" lang="en-US" sz="2400" b="1" i="0" u="none" strike="noStrike" cap="none" normalizeH="0" baseline="0" dirty="0" smtClean="0">
                        <a:ln>
                          <a:noFill/>
                        </a:ln>
                        <a:solidFill>
                          <a:srgbClr val="002060"/>
                        </a:solidFill>
                        <a:effectLst/>
                        <a:latin typeface="Times New Roman" charset="0"/>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Times New Roman" charset="0"/>
                          <a:cs typeface="Times New Roman" charset="0"/>
                        </a:rPr>
                        <a:t>1</a:t>
                      </a:r>
                      <a:endParaRPr kumimoji="0" lang="en-US" sz="2400" b="1" i="0" u="none" strike="noStrike" cap="none" normalizeH="0" baseline="0" dirty="0" smtClean="0">
                        <a:ln>
                          <a:noFill/>
                        </a:ln>
                        <a:solidFill>
                          <a:srgbClr val="002060"/>
                        </a:solidFill>
                        <a:effectLst/>
                        <a:latin typeface="Times New Roman" charset="0"/>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Times New Roman" charset="0"/>
                          <a:cs typeface="Times New Roman" charset="0"/>
                        </a:rPr>
                        <a:t>12</a:t>
                      </a:r>
                      <a:endParaRPr kumimoji="0" lang="en-US" sz="2400" b="1" i="0" u="none" strike="noStrike" cap="none" normalizeH="0" baseline="0" dirty="0" smtClean="0">
                        <a:ln>
                          <a:noFill/>
                        </a:ln>
                        <a:solidFill>
                          <a:srgbClr val="002060"/>
                        </a:solidFill>
                        <a:effectLst/>
                        <a:latin typeface="Times New Roman" charset="0"/>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Times New Roman" charset="0"/>
                          <a:cs typeface="Times New Roman" charset="0"/>
                        </a:rPr>
                        <a:t>1</a:t>
                      </a:r>
                      <a:endParaRPr kumimoji="0" lang="en-US" sz="2400" b="1" i="0" u="none" strike="noStrike" cap="none" normalizeH="0" baseline="0" dirty="0" smtClean="0">
                        <a:ln>
                          <a:noFill/>
                        </a:ln>
                        <a:solidFill>
                          <a:srgbClr val="002060"/>
                        </a:solidFill>
                        <a:effectLst/>
                        <a:latin typeface="Times New Roman" charset="0"/>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Times New Roman" charset="0"/>
                          <a:cs typeface="Times New Roman" charset="0"/>
                        </a:rPr>
                        <a:t>1</a:t>
                      </a:r>
                      <a:endParaRPr kumimoji="0" lang="en-US" sz="2400" b="1" i="0" u="none" strike="noStrike" cap="none" normalizeH="0" baseline="0" dirty="0" smtClean="0">
                        <a:ln>
                          <a:noFill/>
                        </a:ln>
                        <a:solidFill>
                          <a:srgbClr val="002060"/>
                        </a:solidFill>
                        <a:effectLst/>
                        <a:latin typeface="Times New Roman" charset="0"/>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Times New Roman" charset="0"/>
                          <a:cs typeface="Times New Roman" charset="0"/>
                        </a:rPr>
                        <a:t>7</a:t>
                      </a:r>
                      <a:endParaRPr kumimoji="0" lang="en-US" sz="2400" b="1" i="0" u="none" strike="noStrike" cap="none" normalizeH="0" baseline="0" dirty="0" smtClean="0">
                        <a:ln>
                          <a:noFill/>
                        </a:ln>
                        <a:solidFill>
                          <a:srgbClr val="002060"/>
                        </a:solidFill>
                        <a:effectLst/>
                        <a:latin typeface="Times New Roman" charset="0"/>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400" b="1" i="0" u="none" strike="noStrike" cap="none" normalizeH="0" baseline="0" dirty="0" smtClean="0">
                          <a:ln>
                            <a:noFill/>
                          </a:ln>
                          <a:solidFill>
                            <a:srgbClr val="002060"/>
                          </a:solidFill>
                          <a:effectLst/>
                          <a:latin typeface="Times New Roman" charset="0"/>
                          <a:cs typeface="Times New Roman" charset="0"/>
                        </a:rPr>
                        <a:t>0</a:t>
                      </a:r>
                      <a:endParaRPr kumimoji="0" lang="en-US" sz="2400" b="1" i="0" u="none" strike="noStrike" cap="none" normalizeH="0" baseline="0" dirty="0" smtClean="0">
                        <a:ln>
                          <a:noFill/>
                        </a:ln>
                        <a:solidFill>
                          <a:srgbClr val="002060"/>
                        </a:solidFill>
                        <a:effectLst/>
                        <a:latin typeface="Times New Roman" charset="0"/>
                        <a:cs typeface="Times New Roman" charset="0"/>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9966"/>
                    </a:solidFill>
                  </a:tcPr>
                </a:tc>
                <a:tc>
                  <a:txBody>
                    <a:bodyPr/>
                    <a:lstStyle/>
                    <a:p>
                      <a:pPr algn="ctr"/>
                      <a:r>
                        <a:rPr lang="fa-IR" sz="2400" b="1" dirty="0" smtClean="0">
                          <a:solidFill>
                            <a:srgbClr val="002060"/>
                          </a:solidFill>
                        </a:rPr>
                        <a:t>1</a:t>
                      </a:r>
                      <a:endParaRPr lang="en-US" sz="2400" b="1" dirty="0">
                        <a:solidFill>
                          <a:srgbClr val="002060"/>
                        </a:solidFill>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9966"/>
                    </a:solidFill>
                  </a:tcPr>
                </a:tc>
                <a:tc>
                  <a:txBody>
                    <a:bodyPr/>
                    <a:lstStyle/>
                    <a:p>
                      <a:pPr algn="ctr"/>
                      <a:r>
                        <a:rPr lang="fa-IR" sz="2400" b="1" dirty="0" smtClean="0">
                          <a:solidFill>
                            <a:srgbClr val="002060"/>
                          </a:solidFill>
                        </a:rPr>
                        <a:t>12</a:t>
                      </a:r>
                      <a:endParaRPr lang="en-US" sz="2400" b="1" dirty="0">
                        <a:solidFill>
                          <a:srgbClr val="002060"/>
                        </a:solidFill>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9966"/>
                    </a:solidFill>
                  </a:tcPr>
                </a:tc>
                <a:tc>
                  <a:txBody>
                    <a:bodyPr/>
                    <a:lstStyle/>
                    <a:p>
                      <a:pPr algn="ctr"/>
                      <a:r>
                        <a:rPr lang="fa-IR" sz="2400" b="1" dirty="0" smtClean="0">
                          <a:solidFill>
                            <a:srgbClr val="002060"/>
                          </a:solidFill>
                        </a:rPr>
                        <a:t>0</a:t>
                      </a:r>
                      <a:endParaRPr lang="en-US" sz="2400" b="1" dirty="0">
                        <a:solidFill>
                          <a:srgbClr val="002060"/>
                        </a:solidFill>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9966"/>
                    </a:solidFill>
                  </a:tcPr>
                </a:tc>
                <a:tc>
                  <a:txBody>
                    <a:bodyPr/>
                    <a:lstStyle/>
                    <a:p>
                      <a:pPr algn="ctr"/>
                      <a:r>
                        <a:rPr lang="fa-IR" sz="2400" b="1" dirty="0" smtClean="0">
                          <a:solidFill>
                            <a:srgbClr val="002060"/>
                          </a:solidFill>
                        </a:rPr>
                        <a:t>7</a:t>
                      </a:r>
                      <a:endParaRPr lang="en-US" sz="2400" b="1" dirty="0">
                        <a:solidFill>
                          <a:srgbClr val="002060"/>
                        </a:solidFill>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9966"/>
                    </a:solidFill>
                  </a:tcPr>
                </a:tc>
                <a:tc>
                  <a:txBody>
                    <a:bodyPr/>
                    <a:lstStyle/>
                    <a:p>
                      <a:pPr algn="ctr"/>
                      <a:r>
                        <a:rPr lang="fa-IR" sz="2400" b="1" dirty="0" smtClean="0">
                          <a:solidFill>
                            <a:srgbClr val="002060"/>
                          </a:solidFill>
                        </a:rPr>
                        <a:t>0</a:t>
                      </a:r>
                      <a:endParaRPr lang="en-US" sz="2400" b="1" dirty="0">
                        <a:solidFill>
                          <a:srgbClr val="002060"/>
                        </a:solidFill>
                      </a:endParaRPr>
                    </a:p>
                  </a:txBody>
                  <a:tcPr marL="86656" marR="86656" vert="vert270"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9966"/>
                    </a:solidFill>
                  </a:tcPr>
                </a:tc>
                <a:tc>
                  <a:txBody>
                    <a:bodyPr/>
                    <a:lstStyle/>
                    <a:p>
                      <a:pPr algn="ctr"/>
                      <a:r>
                        <a:rPr lang="fa-IR" sz="2400" b="1" dirty="0" smtClean="0">
                          <a:solidFill>
                            <a:srgbClr val="002060"/>
                          </a:solidFill>
                        </a:rPr>
                        <a:t>0</a:t>
                      </a:r>
                      <a:endParaRPr lang="en-US" sz="2400" b="1" dirty="0">
                        <a:solidFill>
                          <a:srgbClr val="002060"/>
                        </a:solidFill>
                      </a:endParaRPr>
                    </a:p>
                  </a:txBody>
                  <a:tcPr marL="86656" marR="86656" vert="vert270"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9966"/>
                    </a:solidFill>
                  </a:tcPr>
                </a:tc>
              </a:tr>
            </a:tbl>
          </a:graphicData>
        </a:graphic>
      </p:graphicFrame>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fa-IR" smtClean="0">
                <a:solidFill>
                  <a:srgbClr val="FF0066"/>
                </a:solidFill>
              </a:rPr>
              <a:t>تعاريف اپيدميولوژيك</a:t>
            </a:r>
            <a:endParaRPr lang="en-US" smtClean="0">
              <a:solidFill>
                <a:srgbClr val="FF0066"/>
              </a:solidFill>
            </a:endParaRPr>
          </a:p>
        </p:txBody>
      </p:sp>
      <p:sp>
        <p:nvSpPr>
          <p:cNvPr id="4099" name="Rectangle 3"/>
          <p:cNvSpPr>
            <a:spLocks noGrp="1" noChangeArrowheads="1"/>
          </p:cNvSpPr>
          <p:nvPr>
            <p:ph type="body" idx="1"/>
          </p:nvPr>
        </p:nvSpPr>
        <p:spPr>
          <a:xfrm>
            <a:off x="457200" y="1428736"/>
            <a:ext cx="8229600" cy="4702189"/>
          </a:xfrm>
        </p:spPr>
        <p:txBody>
          <a:bodyPr/>
          <a:lstStyle/>
          <a:p>
            <a:pPr algn="ctr" rtl="1" eaLnBrk="1" hangingPunct="1">
              <a:lnSpc>
                <a:spcPct val="90000"/>
              </a:lnSpc>
              <a:buClr>
                <a:schemeClr val="tx1"/>
              </a:buClr>
              <a:buFont typeface="Wingdings" pitchFamily="2" charset="2"/>
              <a:buNone/>
              <a:defRPr/>
            </a:pPr>
            <a:r>
              <a:rPr lang="fa-IR" sz="2800" dirty="0" smtClean="0"/>
              <a:t> </a:t>
            </a:r>
            <a:r>
              <a:rPr lang="fa-IR" sz="2800" dirty="0" smtClean="0">
                <a:solidFill>
                  <a:schemeClr val="tx2"/>
                </a:solidFill>
              </a:rPr>
              <a:t>«تعريف مظنون يا مشكوك به وبا»</a:t>
            </a:r>
          </a:p>
          <a:p>
            <a:pPr algn="ctr" rtl="1" eaLnBrk="1" hangingPunct="1">
              <a:lnSpc>
                <a:spcPct val="90000"/>
              </a:lnSpc>
              <a:buClr>
                <a:schemeClr val="tx1"/>
              </a:buClr>
              <a:buFont typeface="Wingdings" pitchFamily="2" charset="2"/>
              <a:buNone/>
              <a:defRPr/>
            </a:pPr>
            <a:r>
              <a:rPr lang="en-US" sz="2800" dirty="0" smtClean="0">
                <a:solidFill>
                  <a:srgbClr val="FF3300"/>
                </a:solidFill>
              </a:rPr>
              <a:t>Suspected case of cholera</a:t>
            </a:r>
            <a:endParaRPr lang="fa-IR" sz="2800" dirty="0" smtClean="0">
              <a:solidFill>
                <a:srgbClr val="FF3300"/>
              </a:solidFill>
            </a:endParaRPr>
          </a:p>
          <a:p>
            <a:pPr algn="r" rtl="1" eaLnBrk="1" hangingPunct="1">
              <a:lnSpc>
                <a:spcPct val="90000"/>
              </a:lnSpc>
              <a:buClr>
                <a:schemeClr val="tx1"/>
              </a:buClr>
              <a:buFont typeface="Wingdings" pitchFamily="2" charset="2"/>
              <a:buNone/>
              <a:defRPr/>
            </a:pPr>
            <a:r>
              <a:rPr lang="fa-IR" sz="2800" dirty="0" smtClean="0">
                <a:solidFill>
                  <a:schemeClr val="tx2"/>
                </a:solidFill>
              </a:rPr>
              <a:t>1 -</a:t>
            </a:r>
            <a:r>
              <a:rPr lang="fa-IR" sz="2800" dirty="0" smtClean="0">
                <a:solidFill>
                  <a:srgbClr val="FFFF00"/>
                </a:solidFill>
              </a:rPr>
              <a:t> </a:t>
            </a:r>
            <a:r>
              <a:rPr lang="fa-IR" sz="2800" dirty="0" smtClean="0">
                <a:solidFill>
                  <a:schemeClr val="tx2"/>
                </a:solidFill>
              </a:rPr>
              <a:t>مناطق آندميك: </a:t>
            </a:r>
          </a:p>
          <a:p>
            <a:pPr algn="r" rtl="1" eaLnBrk="1" hangingPunct="1">
              <a:lnSpc>
                <a:spcPct val="90000"/>
              </a:lnSpc>
              <a:buClr>
                <a:schemeClr val="tx1"/>
              </a:buClr>
              <a:buFont typeface="Wingdings" pitchFamily="2" charset="2"/>
              <a:buNone/>
              <a:defRPr/>
            </a:pPr>
            <a:r>
              <a:rPr lang="fa-IR" sz="2800" dirty="0" smtClean="0">
                <a:solidFill>
                  <a:srgbClr val="FFFF00"/>
                </a:solidFill>
              </a:rPr>
              <a:t>هر مورداسهال حاد آبكي درجمعيت 5سال به بالا مشكوك به وبا تلقي مي شود. </a:t>
            </a:r>
          </a:p>
          <a:p>
            <a:pPr algn="r" rtl="1" eaLnBrk="1" hangingPunct="1">
              <a:lnSpc>
                <a:spcPct val="90000"/>
              </a:lnSpc>
              <a:buClr>
                <a:schemeClr val="tx1"/>
              </a:buClr>
              <a:buFont typeface="Wingdings" pitchFamily="2" charset="2"/>
              <a:buNone/>
              <a:defRPr/>
            </a:pPr>
            <a:r>
              <a:rPr lang="fa-IR" sz="2800" dirty="0" smtClean="0">
                <a:solidFill>
                  <a:schemeClr val="tx2"/>
                </a:solidFill>
              </a:rPr>
              <a:t>2-مناطق غير آندميك:</a:t>
            </a:r>
          </a:p>
          <a:p>
            <a:pPr algn="r" rtl="1" eaLnBrk="1" hangingPunct="1">
              <a:lnSpc>
                <a:spcPct val="90000"/>
              </a:lnSpc>
              <a:buClr>
                <a:schemeClr val="tx1"/>
              </a:buClr>
              <a:buFont typeface="Wingdings" pitchFamily="2" charset="2"/>
              <a:buNone/>
              <a:defRPr/>
            </a:pPr>
            <a:r>
              <a:rPr lang="fa-IR" sz="2800" dirty="0" smtClean="0">
                <a:solidFill>
                  <a:srgbClr val="FFFF00"/>
                </a:solidFill>
              </a:rPr>
              <a:t>هرمورد اسهال حادآبكي درجمعيت بالاي 5سال كه به بستري شدن (دهيدراتاسيون متوسط تاشدید) يا مرگ منجر شود مشكوك به وبا تلقي ميشود.</a:t>
            </a:r>
          </a:p>
          <a:p>
            <a:pPr algn="r" rtl="1" eaLnBrk="1" hangingPunct="1">
              <a:lnSpc>
                <a:spcPct val="90000"/>
              </a:lnSpc>
              <a:buClr>
                <a:schemeClr val="tx1"/>
              </a:buClr>
              <a:buFont typeface="Wingdings" pitchFamily="2" charset="2"/>
              <a:buNone/>
              <a:defRPr/>
            </a:pPr>
            <a:r>
              <a:rPr lang="fa-IR" sz="2800" dirty="0" smtClean="0">
                <a:solidFill>
                  <a:srgbClr val="FFFF00"/>
                </a:solidFill>
              </a:rPr>
              <a:t> </a:t>
            </a:r>
            <a:endParaRPr lang="en-US" sz="2800" dirty="0" smtClean="0">
              <a:solidFill>
                <a:srgbClr val="FFFF00"/>
              </a:solidFill>
            </a:endParaRPr>
          </a:p>
        </p:txBody>
      </p:sp>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0"/>
            <a:ext cx="8229600" cy="1143000"/>
          </a:xfrm>
        </p:spPr>
        <p:txBody>
          <a:bodyPr/>
          <a:lstStyle/>
          <a:p>
            <a:pPr eaLnBrk="1" hangingPunct="1">
              <a:defRPr/>
            </a:pPr>
            <a:r>
              <a:rPr lang="fa-IR" sz="4000" smtClean="0"/>
              <a:t>تعريف مورد قطعي وبا</a:t>
            </a:r>
            <a:r>
              <a:rPr lang="fa-IR" sz="4000" smtClean="0">
                <a:solidFill>
                  <a:srgbClr val="FF0066"/>
                </a:solidFill>
              </a:rPr>
              <a:t/>
            </a:r>
            <a:br>
              <a:rPr lang="fa-IR" sz="4000" smtClean="0">
                <a:solidFill>
                  <a:srgbClr val="FF0066"/>
                </a:solidFill>
              </a:rPr>
            </a:br>
            <a:r>
              <a:rPr lang="en-US" sz="3200" smtClean="0">
                <a:solidFill>
                  <a:srgbClr val="FF0066"/>
                </a:solidFill>
              </a:rPr>
              <a:t>confirmed case of cholera</a:t>
            </a:r>
          </a:p>
        </p:txBody>
      </p:sp>
      <p:sp>
        <p:nvSpPr>
          <p:cNvPr id="5123" name="Rectangle 3"/>
          <p:cNvSpPr>
            <a:spLocks noGrp="1" noChangeArrowheads="1"/>
          </p:cNvSpPr>
          <p:nvPr>
            <p:ph type="body" idx="1"/>
          </p:nvPr>
        </p:nvSpPr>
        <p:spPr>
          <a:xfrm>
            <a:off x="0" y="1268413"/>
            <a:ext cx="9144000" cy="5256212"/>
          </a:xfrm>
        </p:spPr>
        <p:txBody>
          <a:bodyPr/>
          <a:lstStyle/>
          <a:p>
            <a:pPr algn="r" rtl="1" eaLnBrk="1" hangingPunct="1">
              <a:buClr>
                <a:schemeClr val="tx1"/>
              </a:buClr>
              <a:buFont typeface="Wingdings" pitchFamily="2" charset="2"/>
              <a:buNone/>
              <a:defRPr/>
            </a:pPr>
            <a:r>
              <a:rPr lang="fa-IR" smtClean="0"/>
              <a:t>   </a:t>
            </a:r>
            <a:r>
              <a:rPr lang="fa-IR" smtClean="0">
                <a:solidFill>
                  <a:srgbClr val="FFFF00"/>
                </a:solidFill>
              </a:rPr>
              <a:t>مورد مشكوكي كه از نظر آزمايشگاهي با جدا ساختن ويبريوكلرا </a:t>
            </a:r>
            <a:r>
              <a:rPr lang="en-US" smtClean="0">
                <a:solidFill>
                  <a:srgbClr val="FFFF00"/>
                </a:solidFill>
              </a:rPr>
              <a:t>01</a:t>
            </a:r>
            <a:r>
              <a:rPr lang="fa-IR" smtClean="0">
                <a:solidFill>
                  <a:srgbClr val="FFFF00"/>
                </a:solidFill>
              </a:rPr>
              <a:t> يا </a:t>
            </a:r>
            <a:r>
              <a:rPr lang="en-US" smtClean="0">
                <a:solidFill>
                  <a:srgbClr val="FFFF00"/>
                </a:solidFill>
              </a:rPr>
              <a:t>O139</a:t>
            </a:r>
            <a:r>
              <a:rPr lang="fa-IR" smtClean="0">
                <a:solidFill>
                  <a:srgbClr val="FFFF00"/>
                </a:solidFill>
              </a:rPr>
              <a:t>از مدفوع بيمار به اسهال تائيد شود.</a:t>
            </a:r>
          </a:p>
          <a:p>
            <a:pPr algn="r" rtl="1" eaLnBrk="1" hangingPunct="1">
              <a:buClr>
                <a:schemeClr val="tx1"/>
              </a:buClr>
              <a:buFont typeface="Wingdings" pitchFamily="2" charset="2"/>
              <a:buNone/>
              <a:defRPr/>
            </a:pPr>
            <a:endParaRPr lang="fa-IR" smtClean="0">
              <a:solidFill>
                <a:srgbClr val="FFFF00"/>
              </a:solidFill>
            </a:endParaRPr>
          </a:p>
          <a:p>
            <a:pPr algn="r" rtl="1" eaLnBrk="1" hangingPunct="1">
              <a:buClr>
                <a:schemeClr val="tx1"/>
              </a:buClr>
              <a:buFont typeface="Wingdings" pitchFamily="2" charset="2"/>
              <a:buNone/>
              <a:defRPr/>
            </a:pPr>
            <a:endParaRPr lang="fa-IR" smtClean="0">
              <a:solidFill>
                <a:srgbClr val="FFFF00"/>
              </a:solidFill>
            </a:endParaRPr>
          </a:p>
          <a:p>
            <a:pPr algn="r" rtl="1" eaLnBrk="1" hangingPunct="1">
              <a:buClr>
                <a:schemeClr val="tx1"/>
              </a:buClr>
              <a:buFont typeface="Wingdings" pitchFamily="2" charset="2"/>
              <a:buNone/>
              <a:defRPr/>
            </a:pPr>
            <a:r>
              <a:rPr lang="fa-IR" smtClean="0">
                <a:solidFill>
                  <a:srgbClr val="FFFF00"/>
                </a:solidFill>
              </a:rPr>
              <a:t>                     </a:t>
            </a:r>
            <a:r>
              <a:rPr lang="fa-IR" sz="3600" smtClean="0">
                <a:solidFill>
                  <a:schemeClr val="tx2"/>
                </a:solidFill>
              </a:rPr>
              <a:t>تعريف باليني اسهال حاد آبكي</a:t>
            </a:r>
          </a:p>
          <a:p>
            <a:pPr algn="ctr" rtl="1" eaLnBrk="1" hangingPunct="1">
              <a:buClr>
                <a:schemeClr val="tx1"/>
              </a:buClr>
              <a:buFont typeface="Wingdings" pitchFamily="2" charset="2"/>
              <a:buNone/>
              <a:defRPr/>
            </a:pPr>
            <a:r>
              <a:rPr lang="en-US" sz="3600" smtClean="0">
                <a:solidFill>
                  <a:srgbClr val="FF0066"/>
                </a:solidFill>
              </a:rPr>
              <a:t>Clinical case definition</a:t>
            </a:r>
            <a:endParaRPr lang="fa-IR" sz="3600" smtClean="0">
              <a:solidFill>
                <a:srgbClr val="FF0066"/>
              </a:solidFill>
            </a:endParaRPr>
          </a:p>
          <a:p>
            <a:pPr algn="r" rtl="1" eaLnBrk="1" hangingPunct="1">
              <a:buClr>
                <a:schemeClr val="tx1"/>
              </a:buClr>
              <a:buFont typeface="Wingdings" pitchFamily="2" charset="2"/>
              <a:buNone/>
              <a:defRPr/>
            </a:pPr>
            <a:r>
              <a:rPr lang="fa-IR" smtClean="0">
                <a:solidFill>
                  <a:srgbClr val="FFFF00"/>
                </a:solidFill>
              </a:rPr>
              <a:t>دفع مدفوع شل يا آبكي سه بار يا بيشتر در 24ساعت با يا بدون دهيدراتاسيون به مدت كمتر از 2 هفته</a:t>
            </a:r>
            <a:endParaRPr lang="en-US" smtClean="0">
              <a:solidFill>
                <a:srgbClr val="FFFF00"/>
              </a:solidFill>
            </a:endParaRPr>
          </a:p>
        </p:txBody>
      </p:sp>
    </p:spTree>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500034" y="0"/>
            <a:ext cx="8229600" cy="1143000"/>
          </a:xfrm>
        </p:spPr>
        <p:txBody>
          <a:bodyPr/>
          <a:lstStyle/>
          <a:p>
            <a:pPr eaLnBrk="1" hangingPunct="1">
              <a:defRPr/>
            </a:pPr>
            <a:r>
              <a:rPr lang="fa-IR" dirty="0" smtClean="0">
                <a:solidFill>
                  <a:srgbClr val="FF0066"/>
                </a:solidFill>
              </a:rPr>
              <a:t>شاخص بیماریابی وبا</a:t>
            </a:r>
            <a:endParaRPr lang="en-US" dirty="0" smtClean="0">
              <a:solidFill>
                <a:srgbClr val="FF0066"/>
              </a:solidFill>
            </a:endParaRPr>
          </a:p>
        </p:txBody>
      </p:sp>
      <p:sp>
        <p:nvSpPr>
          <p:cNvPr id="70659" name="Rectangle 3"/>
          <p:cNvSpPr>
            <a:spLocks noGrp="1" noChangeArrowheads="1"/>
          </p:cNvSpPr>
          <p:nvPr>
            <p:ph type="body" idx="1"/>
          </p:nvPr>
        </p:nvSpPr>
        <p:spPr>
          <a:xfrm>
            <a:off x="457200" y="1142984"/>
            <a:ext cx="8229600" cy="5429288"/>
          </a:xfrm>
        </p:spPr>
        <p:txBody>
          <a:bodyPr/>
          <a:lstStyle/>
          <a:p>
            <a:pPr marL="577850" indent="-577850" algn="r" eaLnBrk="1" hangingPunct="1">
              <a:buFont typeface="Wingdings" pitchFamily="2" charset="2"/>
              <a:buNone/>
              <a:defRPr/>
            </a:pPr>
            <a:r>
              <a:rPr lang="fa-IR" sz="2800" b="1" dirty="0" smtClean="0">
                <a:solidFill>
                  <a:srgbClr val="FFFF00"/>
                </a:solidFill>
                <a:cs typeface="B Nazanin" pitchFamily="2" charset="-78"/>
              </a:rPr>
              <a:t>حداقل حد انتظار بیماریابی وبا درهرماه برابر است با:</a:t>
            </a:r>
          </a:p>
          <a:p>
            <a:pPr marL="577850" indent="-577850" algn="r" eaLnBrk="1" hangingPunct="1">
              <a:buFont typeface="Wingdings" pitchFamily="2" charset="2"/>
              <a:buNone/>
              <a:defRPr/>
            </a:pPr>
            <a:r>
              <a:rPr lang="fa-IR" sz="2800" i="1" dirty="0" smtClean="0">
                <a:solidFill>
                  <a:srgbClr val="FF3300"/>
                </a:solidFill>
                <a:cs typeface="B Nazanin" pitchFamily="2" charset="-78"/>
              </a:rPr>
              <a:t>4%جمعیت کودکان زیر5سال منطقه /عددماه های سال</a:t>
            </a:r>
          </a:p>
          <a:p>
            <a:pPr marL="577850" indent="-577850" eaLnBrk="1" hangingPunct="1">
              <a:buFont typeface="Wingdings" pitchFamily="2" charset="2"/>
              <a:buNone/>
              <a:defRPr/>
            </a:pPr>
            <a:endParaRPr lang="en-US" sz="1800" dirty="0" smtClean="0">
              <a:solidFill>
                <a:srgbClr val="FFFF00"/>
              </a:solidFill>
              <a:cs typeface="B Nazanin" pitchFamily="2" charset="-78"/>
            </a:endParaRPr>
          </a:p>
          <a:p>
            <a:pPr marL="577850" indent="-577850" algn="ctr" eaLnBrk="1" hangingPunct="1">
              <a:buFont typeface="Wingdings" pitchFamily="2" charset="2"/>
              <a:buNone/>
              <a:defRPr/>
            </a:pPr>
            <a:r>
              <a:rPr lang="en-US" sz="1800" i="1" dirty="0" smtClean="0">
                <a:solidFill>
                  <a:srgbClr val="00FF00"/>
                </a:solidFill>
                <a:cs typeface="B Nazanin" pitchFamily="2" charset="-78"/>
              </a:rPr>
              <a:t>EXPECTED VALUE</a:t>
            </a:r>
            <a:r>
              <a:rPr lang="en-US" sz="1800" i="1" dirty="0" smtClean="0">
                <a:solidFill>
                  <a:srgbClr val="FF3300"/>
                </a:solidFill>
                <a:cs typeface="B Nazanin" pitchFamily="2" charset="-78"/>
              </a:rPr>
              <a:t> = </a:t>
            </a:r>
            <a:r>
              <a:rPr lang="en-US" sz="1800" i="1" u="sng" dirty="0" smtClean="0">
                <a:solidFill>
                  <a:srgbClr val="FF3300"/>
                </a:solidFill>
                <a:cs typeface="B Nazanin" pitchFamily="2" charset="-78"/>
              </a:rPr>
              <a:t>UNDER 5 YEARS × 4</a:t>
            </a:r>
          </a:p>
          <a:p>
            <a:pPr marL="577850" indent="-577850" algn="ctr" eaLnBrk="1" hangingPunct="1">
              <a:buFont typeface="Wingdings" pitchFamily="2" charset="2"/>
              <a:buNone/>
              <a:defRPr/>
            </a:pPr>
            <a:r>
              <a:rPr lang="en-US" sz="1800" i="1" dirty="0" smtClean="0">
                <a:cs typeface="B Nazanin" pitchFamily="2" charset="-78"/>
              </a:rPr>
              <a:t>                                       </a:t>
            </a:r>
            <a:r>
              <a:rPr lang="en-US" sz="1800" i="1" dirty="0" smtClean="0">
                <a:solidFill>
                  <a:srgbClr val="FF3300"/>
                </a:solidFill>
                <a:cs typeface="B Nazanin" pitchFamily="2" charset="-78"/>
              </a:rPr>
              <a:t>12×100</a:t>
            </a:r>
          </a:p>
          <a:p>
            <a:pPr marL="577850" indent="-577850" algn="r" eaLnBrk="1" hangingPunct="1">
              <a:buFont typeface="Wingdings" pitchFamily="2" charset="2"/>
              <a:buNone/>
              <a:defRPr/>
            </a:pPr>
            <a:r>
              <a:rPr lang="fa-IR" sz="2400" b="1" dirty="0" smtClean="0">
                <a:solidFill>
                  <a:srgbClr val="FF3300"/>
                </a:solidFill>
                <a:cs typeface="B Nazanin" pitchFamily="2" charset="-78"/>
              </a:rPr>
              <a:t>روش محاسبه شاخص</a:t>
            </a:r>
            <a:r>
              <a:rPr lang="fa-IR" sz="2000" b="1" dirty="0" smtClean="0">
                <a:solidFill>
                  <a:srgbClr val="FF3300"/>
                </a:solidFill>
                <a:cs typeface="B Nazanin" pitchFamily="2" charset="-78"/>
              </a:rPr>
              <a:t>:</a:t>
            </a:r>
            <a:endParaRPr lang="fa-IR" sz="2400" b="1" dirty="0" smtClean="0">
              <a:solidFill>
                <a:srgbClr val="00FF00"/>
              </a:solidFill>
              <a:cs typeface="B Nazanin" pitchFamily="2" charset="-78"/>
            </a:endParaRPr>
          </a:p>
          <a:p>
            <a:pPr marL="577850" indent="-577850" algn="r" eaLnBrk="1" hangingPunct="1">
              <a:buFont typeface="Wingdings" pitchFamily="2" charset="2"/>
              <a:buNone/>
              <a:defRPr/>
            </a:pPr>
            <a:r>
              <a:rPr lang="fa-IR" sz="2400" b="1" i="1" dirty="0" smtClean="0">
                <a:solidFill>
                  <a:schemeClr val="tx2"/>
                </a:solidFill>
                <a:cs typeface="B Nazanin" pitchFamily="2" charset="-78"/>
              </a:rPr>
              <a:t>جمعیت زیر 5 سال به عنوان  شاخص جمعیت درمعرض خطر بیماریهای اسهالی  مطرح است.</a:t>
            </a:r>
          </a:p>
          <a:p>
            <a:pPr marL="577850" indent="-577850" algn="r" eaLnBrk="1" hangingPunct="1">
              <a:buFont typeface="Wingdings" pitchFamily="2" charset="2"/>
              <a:buNone/>
              <a:defRPr/>
            </a:pPr>
            <a:r>
              <a:rPr lang="fa-IR" sz="2400" b="1" i="1" dirty="0" smtClean="0">
                <a:solidFill>
                  <a:schemeClr val="tx2"/>
                </a:solidFill>
                <a:cs typeface="B Nazanin" pitchFamily="2" charset="-78"/>
              </a:rPr>
              <a:t>هرکودک زیر 5سال حداقل 2بار دچار اسهال حاد آبکی شده است.</a:t>
            </a:r>
          </a:p>
          <a:p>
            <a:pPr marL="577850" indent="-577850" algn="r" eaLnBrk="1" hangingPunct="1">
              <a:buFont typeface="Wingdings" pitchFamily="2" charset="2"/>
              <a:buNone/>
              <a:defRPr/>
            </a:pPr>
            <a:r>
              <a:rPr lang="fa-IR" sz="2400" b="1" i="1" dirty="0" smtClean="0">
                <a:solidFill>
                  <a:schemeClr val="tx2"/>
                </a:solidFill>
                <a:cs typeface="B Nazanin" pitchFamily="2" charset="-78"/>
              </a:rPr>
              <a:t>طبق بررسی ها به طور متوسط درطی سال 2%کودکان زیر5سال مبتلا به اسهال حاد آبکی هستند.</a:t>
            </a:r>
          </a:p>
          <a:p>
            <a:pPr marL="577850" indent="-577850" algn="r" eaLnBrk="1" hangingPunct="1">
              <a:buFont typeface="Wingdings" pitchFamily="2" charset="2"/>
              <a:buNone/>
              <a:defRPr/>
            </a:pPr>
            <a:r>
              <a:rPr lang="fa-IR" sz="2400" b="1" i="1" dirty="0" smtClean="0">
                <a:solidFill>
                  <a:schemeClr val="tx2"/>
                </a:solidFill>
                <a:cs typeface="B Nazanin" pitchFamily="2" charset="-78"/>
              </a:rPr>
              <a:t>عدد 12 درمخرج کسر جهت محاسبه شاخص برای هرماه می باشد.</a:t>
            </a:r>
            <a:r>
              <a:rPr lang="fa-IR" sz="2400" b="1" dirty="0" smtClean="0">
                <a:solidFill>
                  <a:schemeClr val="tx2"/>
                </a:solidFill>
                <a:cs typeface="B Nazanin" pitchFamily="2" charset="-78"/>
              </a:rPr>
              <a:t> </a:t>
            </a:r>
          </a:p>
          <a:p>
            <a:pPr marL="577850" indent="-577850" algn="r" eaLnBrk="1" hangingPunct="1">
              <a:buFont typeface="Wingdings" pitchFamily="2" charset="2"/>
              <a:buNone/>
              <a:defRPr/>
            </a:pPr>
            <a:endParaRPr lang="en-US" sz="2000" dirty="0" smtClean="0">
              <a:solidFill>
                <a:schemeClr val="tx2"/>
              </a:solidFill>
              <a:cs typeface="B Nazanin" pitchFamily="2" charset="-78"/>
            </a:endParaRPr>
          </a:p>
        </p:txBody>
      </p:sp>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28600"/>
            <a:ext cx="7772400" cy="1143000"/>
          </a:xfrm>
        </p:spPr>
        <p:txBody>
          <a:bodyPr/>
          <a:lstStyle/>
          <a:p>
            <a:pPr eaLnBrk="1" hangingPunct="1">
              <a:defRPr/>
            </a:pPr>
            <a:r>
              <a:rPr lang="ar-SA" b="1" smtClean="0">
                <a:solidFill>
                  <a:srgbClr val="FFFF00"/>
                </a:solidFill>
                <a:cs typeface="Mitra" pitchFamily="2" charset="-78"/>
              </a:rPr>
              <a:t>الگوهاي اپيدميولوژيك بيماري وبا</a:t>
            </a:r>
            <a:endParaRPr lang="en-US" b="1" smtClean="0">
              <a:solidFill>
                <a:srgbClr val="FFFF00"/>
              </a:solidFill>
              <a:cs typeface="Mitra" pitchFamily="2" charset="-78"/>
            </a:endParaRPr>
          </a:p>
        </p:txBody>
      </p:sp>
      <p:graphicFrame>
        <p:nvGraphicFramePr>
          <p:cNvPr id="6147" name="Group 3"/>
          <p:cNvGraphicFramePr>
            <a:graphicFrameLocks noGrp="1"/>
          </p:cNvGraphicFramePr>
          <p:nvPr>
            <p:ph type="tbl" idx="1"/>
          </p:nvPr>
        </p:nvGraphicFramePr>
        <p:xfrm>
          <a:off x="395288" y="1600200"/>
          <a:ext cx="8172450" cy="4673918"/>
        </p:xfrm>
        <a:graphic>
          <a:graphicData uri="http://schemas.openxmlformats.org/drawingml/2006/table">
            <a:tbl>
              <a:tblPr/>
              <a:tblGrid>
                <a:gridCol w="2724150"/>
                <a:gridCol w="2724150"/>
                <a:gridCol w="2724150"/>
              </a:tblGrid>
              <a:tr h="61595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000" b="1" i="0" u="none" strike="noStrike" cap="none" normalizeH="0" baseline="0" smtClean="0">
                          <a:ln>
                            <a:noFill/>
                          </a:ln>
                          <a:solidFill>
                            <a:srgbClr val="FF00FF"/>
                          </a:solidFill>
                          <a:effectLst>
                            <a:outerShdw blurRad="38100" dist="38100" dir="2700000" algn="tl">
                              <a:srgbClr val="000000"/>
                            </a:outerShdw>
                          </a:effectLst>
                          <a:latin typeface="Arial" charset="0"/>
                          <a:cs typeface="Mitra" pitchFamily="2" charset="-78"/>
                        </a:rPr>
                        <a:t>ا لگوي </a:t>
                      </a:r>
                      <a:r>
                        <a:rPr kumimoji="0" lang="fa-IR" sz="2000" b="1" i="0" u="none" strike="noStrike" cap="none" normalizeH="0" baseline="0" smtClean="0">
                          <a:ln>
                            <a:noFill/>
                          </a:ln>
                          <a:solidFill>
                            <a:srgbClr val="FF00FF"/>
                          </a:solidFill>
                          <a:effectLst>
                            <a:outerShdw blurRad="38100" dist="38100" dir="2700000" algn="tl">
                              <a:srgbClr val="000000"/>
                            </a:outerShdw>
                          </a:effectLst>
                          <a:latin typeface="Arial" charset="0"/>
                          <a:cs typeface="Mitra" pitchFamily="2" charset="-78"/>
                        </a:rPr>
                        <a:t>آندميك</a:t>
                      </a:r>
                      <a:endParaRPr kumimoji="0" lang="en-US" sz="2000" b="1" i="0" u="none" strike="noStrike" cap="none" normalizeH="0" baseline="0" smtClean="0">
                        <a:ln>
                          <a:noFill/>
                        </a:ln>
                        <a:solidFill>
                          <a:srgbClr val="FF00FF"/>
                        </a:solidFill>
                        <a:effectLst>
                          <a:outerShdw blurRad="38100" dist="38100" dir="2700000" algn="tl">
                            <a:srgbClr val="000000"/>
                          </a:outerShdw>
                        </a:effectLst>
                        <a:latin typeface="Arial" charset="0"/>
                        <a:cs typeface="Mitra"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000" b="1" i="0" u="none" strike="noStrike" cap="none" normalizeH="0" baseline="0" smtClean="0">
                          <a:ln>
                            <a:noFill/>
                          </a:ln>
                          <a:solidFill>
                            <a:srgbClr val="FF0066"/>
                          </a:solidFill>
                          <a:effectLst>
                            <a:outerShdw blurRad="38100" dist="38100" dir="2700000" algn="tl">
                              <a:srgbClr val="000000"/>
                            </a:outerShdw>
                          </a:effectLst>
                          <a:latin typeface="Arial" charset="0"/>
                          <a:cs typeface="Mitra" pitchFamily="2" charset="-78"/>
                        </a:rPr>
                        <a:t>الگوي اپيد </a:t>
                      </a:r>
                      <a:r>
                        <a:rPr kumimoji="0" lang="fa-IR" sz="2000" b="1" i="0" u="none" strike="noStrike" cap="none" normalizeH="0" baseline="0" smtClean="0">
                          <a:ln>
                            <a:noFill/>
                          </a:ln>
                          <a:solidFill>
                            <a:srgbClr val="FF0066"/>
                          </a:solidFill>
                          <a:effectLst>
                            <a:outerShdw blurRad="38100" dist="38100" dir="2700000" algn="tl">
                              <a:srgbClr val="000000"/>
                            </a:outerShdw>
                          </a:effectLst>
                          <a:latin typeface="Arial" charset="0"/>
                          <a:cs typeface="Mitra" pitchFamily="2" charset="-78"/>
                        </a:rPr>
                        <a:t>ميك</a:t>
                      </a:r>
                      <a:endParaRPr kumimoji="0" lang="en-US" sz="2000" b="1" i="0" u="none" strike="noStrike" cap="none" normalizeH="0" baseline="0" smtClean="0">
                        <a:ln>
                          <a:noFill/>
                        </a:ln>
                        <a:solidFill>
                          <a:srgbClr val="FF0066"/>
                        </a:solidFill>
                        <a:effectLst>
                          <a:outerShdw blurRad="38100" dist="38100" dir="2700000" algn="tl">
                            <a:srgbClr val="000000"/>
                          </a:outerShdw>
                        </a:effectLst>
                        <a:latin typeface="Arial" charset="0"/>
                        <a:cs typeface="Mitra"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000" b="1" i="0" u="none" strike="noStrike" cap="none" normalizeH="0" baseline="0" smtClean="0">
                          <a:ln>
                            <a:noFill/>
                          </a:ln>
                          <a:solidFill>
                            <a:srgbClr val="00FF00"/>
                          </a:solidFill>
                          <a:effectLst>
                            <a:outerShdw blurRad="38100" dist="38100" dir="2700000" algn="tl">
                              <a:srgbClr val="000000"/>
                            </a:outerShdw>
                          </a:effectLst>
                          <a:latin typeface="Arial" charset="0"/>
                          <a:cs typeface="Mitra" pitchFamily="2" charset="-78"/>
                        </a:rPr>
                        <a:t>خصوصات اپيدميولوژيك</a:t>
                      </a:r>
                      <a:endParaRPr kumimoji="0" lang="en-US" sz="2000" b="1" i="0" u="none" strike="noStrike" cap="none" normalizeH="0" baseline="0" smtClean="0">
                        <a:ln>
                          <a:noFill/>
                        </a:ln>
                        <a:solidFill>
                          <a:srgbClr val="00FF00"/>
                        </a:solidFill>
                        <a:effectLst>
                          <a:outerShdw blurRad="38100" dist="38100" dir="2700000" algn="tl">
                            <a:srgbClr val="000000"/>
                          </a:outerShdw>
                        </a:effectLst>
                        <a:latin typeface="Arial" charset="0"/>
                        <a:cs typeface="Mitra"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000" b="1" i="0" u="none" strike="noStrike" cap="none" normalizeH="0" baseline="0" smtClean="0">
                          <a:ln>
                            <a:noFill/>
                          </a:ln>
                          <a:solidFill>
                            <a:srgbClr val="FF00FF"/>
                          </a:solidFill>
                          <a:effectLst>
                            <a:outerShdw blurRad="38100" dist="38100" dir="2700000" algn="tl">
                              <a:srgbClr val="000000"/>
                            </a:outerShdw>
                          </a:effectLst>
                          <a:latin typeface="Arial" charset="0"/>
                          <a:cs typeface="Mitra" pitchFamily="2" charset="-78"/>
                        </a:rPr>
                        <a:t>كودكان 15 – 2 سال</a:t>
                      </a:r>
                      <a:endParaRPr kumimoji="0" lang="en-US" sz="2000" b="1" i="0" u="none" strike="noStrike" cap="none" normalizeH="0" baseline="0" smtClean="0">
                        <a:ln>
                          <a:noFill/>
                        </a:ln>
                        <a:solidFill>
                          <a:srgbClr val="FF00FF"/>
                        </a:solidFill>
                        <a:effectLst>
                          <a:outerShdw blurRad="38100" dist="38100" dir="2700000" algn="tl">
                            <a:srgbClr val="000000"/>
                          </a:outerShdw>
                        </a:effectLst>
                        <a:latin typeface="Arial" charset="0"/>
                        <a:cs typeface="Mitra"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000" b="1" i="0" u="none" strike="noStrike" cap="none" normalizeH="0" baseline="0" smtClean="0">
                          <a:ln>
                            <a:noFill/>
                          </a:ln>
                          <a:solidFill>
                            <a:srgbClr val="FF0066"/>
                          </a:solidFill>
                          <a:effectLst>
                            <a:outerShdw blurRad="38100" dist="38100" dir="2700000" algn="tl">
                              <a:srgbClr val="000000"/>
                            </a:outerShdw>
                          </a:effectLst>
                          <a:latin typeface="Arial" charset="0"/>
                          <a:cs typeface="Mitra" pitchFamily="2" charset="-78"/>
                        </a:rPr>
                        <a:t>تمام سنين</a:t>
                      </a:r>
                      <a:endParaRPr kumimoji="0" lang="en-US" sz="2000" b="1" i="0" u="none" strike="noStrike" cap="none" normalizeH="0" baseline="0" smtClean="0">
                        <a:ln>
                          <a:noFill/>
                        </a:ln>
                        <a:solidFill>
                          <a:srgbClr val="FF0066"/>
                        </a:solidFill>
                        <a:effectLst>
                          <a:outerShdw blurRad="38100" dist="38100" dir="2700000" algn="tl">
                            <a:srgbClr val="000000"/>
                          </a:outerShdw>
                        </a:effectLst>
                        <a:latin typeface="Arial" charset="0"/>
                        <a:cs typeface="Mitra"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000" b="1" i="0" u="none" strike="noStrike" cap="none" normalizeH="0" baseline="0" smtClean="0">
                          <a:ln>
                            <a:noFill/>
                          </a:ln>
                          <a:solidFill>
                            <a:srgbClr val="00FF00"/>
                          </a:solidFill>
                          <a:effectLst>
                            <a:outerShdw blurRad="38100" dist="38100" dir="2700000" algn="tl">
                              <a:srgbClr val="000000"/>
                            </a:outerShdw>
                          </a:effectLst>
                          <a:latin typeface="Arial" charset="0"/>
                          <a:cs typeface="Mitra" pitchFamily="2" charset="-78"/>
                        </a:rPr>
                        <a:t>گروههاي سني درمعرض خطر</a:t>
                      </a:r>
                      <a:endParaRPr kumimoji="0" lang="en-US" sz="2000" b="1" i="0" u="none" strike="noStrike" cap="none" normalizeH="0" baseline="0" smtClean="0">
                        <a:ln>
                          <a:noFill/>
                        </a:ln>
                        <a:solidFill>
                          <a:srgbClr val="00FF00"/>
                        </a:solidFill>
                        <a:effectLst>
                          <a:outerShdw blurRad="38100" dist="38100" dir="2700000" algn="tl">
                            <a:srgbClr val="000000"/>
                          </a:outerShdw>
                        </a:effectLst>
                        <a:latin typeface="Arial" charset="0"/>
                        <a:cs typeface="Mitra"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000" b="1" i="0" u="none" strike="noStrike" cap="none" normalizeH="0" baseline="0" smtClean="0">
                          <a:ln>
                            <a:noFill/>
                          </a:ln>
                          <a:solidFill>
                            <a:srgbClr val="FF00FF"/>
                          </a:solidFill>
                          <a:effectLst>
                            <a:outerShdw blurRad="38100" dist="38100" dir="2700000" algn="tl">
                              <a:srgbClr val="000000"/>
                            </a:outerShdw>
                          </a:effectLst>
                          <a:latin typeface="Arial" charset="0"/>
                          <a:cs typeface="Mitra" pitchFamily="2" charset="-78"/>
                        </a:rPr>
                        <a:t>آب , غذا , مدفوعي </a:t>
                      </a:r>
                      <a:r>
                        <a:rPr kumimoji="0" lang="fa-IR" sz="2000" b="1" i="0" u="none" strike="noStrike" cap="none" normalizeH="0" baseline="0" smtClean="0">
                          <a:ln>
                            <a:noFill/>
                          </a:ln>
                          <a:solidFill>
                            <a:srgbClr val="FF00FF"/>
                          </a:solidFill>
                          <a:effectLst>
                            <a:outerShdw blurRad="38100" dist="38100" dir="2700000" algn="tl">
                              <a:srgbClr val="000000"/>
                            </a:outerShdw>
                          </a:effectLst>
                          <a:latin typeface="Arial" charset="0"/>
                          <a:cs typeface="Mitra" pitchFamily="2" charset="-78"/>
                        </a:rPr>
                        <a:t>-</a:t>
                      </a:r>
                      <a:r>
                        <a:rPr kumimoji="0" lang="ar-SA" sz="2000" b="1" i="0" u="none" strike="noStrike" cap="none" normalizeH="0" baseline="0" smtClean="0">
                          <a:ln>
                            <a:noFill/>
                          </a:ln>
                          <a:solidFill>
                            <a:srgbClr val="FF00FF"/>
                          </a:solidFill>
                          <a:effectLst>
                            <a:outerShdw blurRad="38100" dist="38100" dir="2700000" algn="tl">
                              <a:srgbClr val="000000"/>
                            </a:outerShdw>
                          </a:effectLst>
                          <a:latin typeface="Arial" charset="0"/>
                          <a:cs typeface="Mitra" pitchFamily="2" charset="-78"/>
                        </a:rPr>
                        <a:t> دهاني</a:t>
                      </a:r>
                      <a:endParaRPr kumimoji="0" lang="en-US" sz="2000" b="1" i="0" u="none" strike="noStrike" cap="none" normalizeH="0" baseline="0" smtClean="0">
                        <a:ln>
                          <a:noFill/>
                        </a:ln>
                        <a:solidFill>
                          <a:srgbClr val="FF00FF"/>
                        </a:solidFill>
                        <a:effectLst>
                          <a:outerShdw blurRad="38100" dist="38100" dir="2700000" algn="tl">
                            <a:srgbClr val="000000"/>
                          </a:outerShdw>
                        </a:effectLst>
                        <a:latin typeface="Arial" charset="0"/>
                        <a:cs typeface="Mitra"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000" b="1" i="0" u="none" strike="noStrike" cap="none" normalizeH="0" baseline="0" smtClean="0">
                          <a:ln>
                            <a:noFill/>
                          </a:ln>
                          <a:solidFill>
                            <a:srgbClr val="FF0066"/>
                          </a:solidFill>
                          <a:effectLst>
                            <a:outerShdw blurRad="38100" dist="38100" dir="2700000" algn="tl">
                              <a:srgbClr val="000000"/>
                            </a:outerShdw>
                          </a:effectLst>
                          <a:latin typeface="Arial" charset="0"/>
                          <a:cs typeface="Mitra" pitchFamily="2" charset="-78"/>
                        </a:rPr>
                        <a:t>مدفوعي </a:t>
                      </a:r>
                      <a:r>
                        <a:rPr kumimoji="0" lang="fa-IR" sz="2000" b="1" i="0" u="none" strike="noStrike" cap="none" normalizeH="0" baseline="0" smtClean="0">
                          <a:ln>
                            <a:noFill/>
                          </a:ln>
                          <a:solidFill>
                            <a:srgbClr val="FF0066"/>
                          </a:solidFill>
                          <a:effectLst>
                            <a:outerShdw blurRad="38100" dist="38100" dir="2700000" algn="tl">
                              <a:srgbClr val="000000"/>
                            </a:outerShdw>
                          </a:effectLst>
                          <a:latin typeface="Arial" charset="0"/>
                          <a:cs typeface="Mitra" pitchFamily="2" charset="-78"/>
                        </a:rPr>
                        <a:t>-</a:t>
                      </a:r>
                      <a:r>
                        <a:rPr kumimoji="0" lang="ar-SA" sz="2000" b="1" i="0" u="none" strike="noStrike" cap="none" normalizeH="0" baseline="0" smtClean="0">
                          <a:ln>
                            <a:noFill/>
                          </a:ln>
                          <a:solidFill>
                            <a:srgbClr val="FF0066"/>
                          </a:solidFill>
                          <a:effectLst>
                            <a:outerShdw blurRad="38100" dist="38100" dir="2700000" algn="tl">
                              <a:srgbClr val="000000"/>
                            </a:outerShdw>
                          </a:effectLst>
                          <a:latin typeface="Arial" charset="0"/>
                          <a:cs typeface="Mitra" pitchFamily="2" charset="-78"/>
                        </a:rPr>
                        <a:t> دهاني</a:t>
                      </a:r>
                      <a:endParaRPr kumimoji="0" lang="en-US" sz="2000" b="1" i="0" u="none" strike="noStrike" cap="none" normalizeH="0" baseline="0" smtClean="0">
                        <a:ln>
                          <a:noFill/>
                        </a:ln>
                        <a:solidFill>
                          <a:srgbClr val="FF0066"/>
                        </a:solidFill>
                        <a:effectLst>
                          <a:outerShdw blurRad="38100" dist="38100" dir="2700000" algn="tl">
                            <a:srgbClr val="000000"/>
                          </a:outerShdw>
                        </a:effectLst>
                        <a:latin typeface="Arial" charset="0"/>
                        <a:cs typeface="Mitra"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000" b="1" i="0" u="none" strike="noStrike" cap="none" normalizeH="0" baseline="0" smtClean="0">
                          <a:ln>
                            <a:noFill/>
                          </a:ln>
                          <a:solidFill>
                            <a:srgbClr val="00FF00"/>
                          </a:solidFill>
                          <a:effectLst>
                            <a:outerShdw blurRad="38100" dist="38100" dir="2700000" algn="tl">
                              <a:srgbClr val="000000"/>
                            </a:outerShdw>
                          </a:effectLst>
                          <a:latin typeface="Arial" charset="0"/>
                          <a:cs typeface="Mitra" pitchFamily="2" charset="-78"/>
                        </a:rPr>
                        <a:t>راه انتقال</a:t>
                      </a:r>
                      <a:endParaRPr kumimoji="0" lang="en-US" sz="2000" b="1" i="0" u="none" strike="noStrike" cap="none" normalizeH="0" baseline="0" smtClean="0">
                        <a:ln>
                          <a:noFill/>
                        </a:ln>
                        <a:solidFill>
                          <a:srgbClr val="00FF00"/>
                        </a:solidFill>
                        <a:effectLst>
                          <a:outerShdw blurRad="38100" dist="38100" dir="2700000" algn="tl">
                            <a:srgbClr val="000000"/>
                          </a:outerShdw>
                        </a:effectLst>
                        <a:latin typeface="Arial" charset="0"/>
                        <a:cs typeface="Mitra"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000" b="1" i="0" u="none" strike="noStrike" cap="none" normalizeH="0" baseline="0" smtClean="0">
                          <a:ln>
                            <a:noFill/>
                          </a:ln>
                          <a:solidFill>
                            <a:srgbClr val="FF00FF"/>
                          </a:solidFill>
                          <a:effectLst>
                            <a:outerShdw blurRad="38100" dist="38100" dir="2700000" algn="tl">
                              <a:srgbClr val="000000"/>
                            </a:outerShdw>
                          </a:effectLst>
                          <a:latin typeface="Arial" charset="0"/>
                          <a:cs typeface="Mitra" pitchFamily="2" charset="-78"/>
                        </a:rPr>
                        <a:t>محيط ها ي آبي و افراد حامل بدون علامت</a:t>
                      </a:r>
                      <a:endParaRPr kumimoji="0" lang="en-US" sz="2000" b="1" i="0" u="none" strike="noStrike" cap="none" normalizeH="0" baseline="0" smtClean="0">
                        <a:ln>
                          <a:noFill/>
                        </a:ln>
                        <a:solidFill>
                          <a:srgbClr val="FF00FF"/>
                        </a:solidFill>
                        <a:effectLst>
                          <a:outerShdw blurRad="38100" dist="38100" dir="2700000" algn="tl">
                            <a:srgbClr val="000000"/>
                          </a:outerShdw>
                        </a:effectLst>
                        <a:latin typeface="Arial" charset="0"/>
                        <a:cs typeface="Mitra"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000" b="1" i="0" u="none" strike="noStrike" cap="none" normalizeH="0" baseline="0" smtClean="0">
                          <a:ln>
                            <a:noFill/>
                          </a:ln>
                          <a:solidFill>
                            <a:srgbClr val="FF0066"/>
                          </a:solidFill>
                          <a:effectLst>
                            <a:outerShdw blurRad="38100" dist="38100" dir="2700000" algn="tl">
                              <a:srgbClr val="000000"/>
                            </a:outerShdw>
                          </a:effectLst>
                          <a:latin typeface="Arial" charset="0"/>
                          <a:cs typeface="Mitra" pitchFamily="2" charset="-78"/>
                        </a:rPr>
                        <a:t>ندارد</a:t>
                      </a:r>
                      <a:endParaRPr kumimoji="0" lang="en-US" sz="2000" b="1" i="0" u="none" strike="noStrike" cap="none" normalizeH="0" baseline="0" smtClean="0">
                        <a:ln>
                          <a:noFill/>
                        </a:ln>
                        <a:solidFill>
                          <a:srgbClr val="FF0066"/>
                        </a:solidFill>
                        <a:effectLst>
                          <a:outerShdw blurRad="38100" dist="38100" dir="2700000" algn="tl">
                            <a:srgbClr val="000000"/>
                          </a:outerShdw>
                        </a:effectLst>
                        <a:latin typeface="Arial" charset="0"/>
                        <a:cs typeface="Mitra"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000" b="1" i="0" u="none" strike="noStrike" cap="none" normalizeH="0" baseline="0" smtClean="0">
                          <a:ln>
                            <a:noFill/>
                          </a:ln>
                          <a:solidFill>
                            <a:srgbClr val="00FF00"/>
                          </a:solidFill>
                          <a:effectLst>
                            <a:outerShdw blurRad="38100" dist="38100" dir="2700000" algn="tl">
                              <a:srgbClr val="000000"/>
                            </a:outerShdw>
                          </a:effectLst>
                          <a:latin typeface="Arial" charset="0"/>
                          <a:cs typeface="Mitra" pitchFamily="2" charset="-78"/>
                        </a:rPr>
                        <a:t>مخزن </a:t>
                      </a:r>
                      <a:endParaRPr kumimoji="0" lang="en-US" sz="2000" b="1" i="0" u="none" strike="noStrike" cap="none" normalizeH="0" baseline="0" smtClean="0">
                        <a:ln>
                          <a:noFill/>
                        </a:ln>
                        <a:solidFill>
                          <a:srgbClr val="00FF00"/>
                        </a:solidFill>
                        <a:effectLst>
                          <a:outerShdw blurRad="38100" dist="38100" dir="2700000" algn="tl">
                            <a:srgbClr val="000000"/>
                          </a:outerShdw>
                        </a:effectLst>
                        <a:latin typeface="Arial" charset="0"/>
                        <a:cs typeface="Mitra"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000" b="1" i="0" u="none" strike="noStrike" cap="none" normalizeH="0" baseline="0" smtClean="0">
                          <a:ln>
                            <a:noFill/>
                          </a:ln>
                          <a:solidFill>
                            <a:srgbClr val="FF00FF"/>
                          </a:solidFill>
                          <a:effectLst>
                            <a:outerShdw blurRad="38100" dist="38100" dir="2700000" algn="tl">
                              <a:srgbClr val="000000"/>
                            </a:outerShdw>
                          </a:effectLst>
                          <a:latin typeface="Arial" charset="0"/>
                          <a:cs typeface="Mitra" pitchFamily="2" charset="-78"/>
                        </a:rPr>
                        <a:t>بسيار شايع</a:t>
                      </a:r>
                      <a:endParaRPr kumimoji="0" lang="en-US" sz="2000" b="1" i="0" u="none" strike="noStrike" cap="none" normalizeH="0" baseline="0" smtClean="0">
                        <a:ln>
                          <a:noFill/>
                        </a:ln>
                        <a:solidFill>
                          <a:srgbClr val="FF00FF"/>
                        </a:solidFill>
                        <a:effectLst>
                          <a:outerShdw blurRad="38100" dist="38100" dir="2700000" algn="tl">
                            <a:srgbClr val="000000"/>
                          </a:outerShdw>
                        </a:effectLst>
                        <a:latin typeface="Arial" charset="0"/>
                        <a:cs typeface="Mitra"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000" b="1" i="0" u="none" strike="noStrike" cap="none" normalizeH="0" baseline="0" smtClean="0">
                          <a:ln>
                            <a:noFill/>
                          </a:ln>
                          <a:solidFill>
                            <a:srgbClr val="FF0066"/>
                          </a:solidFill>
                          <a:effectLst>
                            <a:outerShdw blurRad="38100" dist="38100" dir="2700000" algn="tl">
                              <a:srgbClr val="000000"/>
                            </a:outerShdw>
                          </a:effectLst>
                          <a:latin typeface="Arial" charset="0"/>
                          <a:cs typeface="Mitra" pitchFamily="2" charset="-78"/>
                        </a:rPr>
                        <a:t>غير معمول</a:t>
                      </a:r>
                      <a:endParaRPr kumimoji="0" lang="en-US" sz="2000" b="1" i="0" u="none" strike="noStrike" cap="none" normalizeH="0" baseline="0" smtClean="0">
                        <a:ln>
                          <a:noFill/>
                        </a:ln>
                        <a:solidFill>
                          <a:srgbClr val="FF0066"/>
                        </a:solidFill>
                        <a:effectLst>
                          <a:outerShdw blurRad="38100" dist="38100" dir="2700000" algn="tl">
                            <a:srgbClr val="000000"/>
                          </a:outerShdw>
                        </a:effectLst>
                        <a:latin typeface="Arial" charset="0"/>
                        <a:cs typeface="Mitra"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000" b="1" i="0" u="none" strike="noStrike" cap="none" normalizeH="0" baseline="0" smtClean="0">
                          <a:ln>
                            <a:noFill/>
                          </a:ln>
                          <a:solidFill>
                            <a:srgbClr val="00FF00"/>
                          </a:solidFill>
                          <a:effectLst>
                            <a:outerShdw blurRad="38100" dist="38100" dir="2700000" algn="tl">
                              <a:srgbClr val="000000"/>
                            </a:outerShdw>
                          </a:effectLst>
                          <a:latin typeface="Arial" charset="0"/>
                          <a:cs typeface="Mitra" pitchFamily="2" charset="-78"/>
                        </a:rPr>
                        <a:t>عفونت هاي بدون علامت</a:t>
                      </a:r>
                      <a:endParaRPr kumimoji="0" lang="en-US" sz="2000" b="1" i="0" u="none" strike="noStrike" cap="none" normalizeH="0" baseline="0" smtClean="0">
                        <a:ln>
                          <a:noFill/>
                        </a:ln>
                        <a:solidFill>
                          <a:srgbClr val="00FF00"/>
                        </a:solidFill>
                        <a:effectLst>
                          <a:outerShdw blurRad="38100" dist="38100" dir="2700000" algn="tl">
                            <a:srgbClr val="000000"/>
                          </a:outerShdw>
                        </a:effectLst>
                        <a:latin typeface="Arial" charset="0"/>
                        <a:cs typeface="Mitra"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000" b="1" i="0" u="none" strike="noStrike" cap="none" normalizeH="0" baseline="0" smtClean="0">
                          <a:ln>
                            <a:noFill/>
                          </a:ln>
                          <a:solidFill>
                            <a:srgbClr val="FF00FF"/>
                          </a:solidFill>
                          <a:effectLst>
                            <a:outerShdw blurRad="38100" dist="38100" dir="2700000" algn="tl">
                              <a:srgbClr val="000000"/>
                            </a:outerShdw>
                          </a:effectLst>
                          <a:latin typeface="Arial" charset="0"/>
                          <a:cs typeface="Mitra" pitchFamily="2" charset="-78"/>
                        </a:rPr>
                        <a:t>ايمني قبلي وجود دارد , شواهد افزايش عفونت با بالا رفتن سن وجود دارد </a:t>
                      </a:r>
                      <a:endParaRPr kumimoji="0" lang="en-US" sz="2000" b="1" i="0" u="none" strike="noStrike" cap="none" normalizeH="0" baseline="0" smtClean="0">
                        <a:ln>
                          <a:noFill/>
                        </a:ln>
                        <a:solidFill>
                          <a:srgbClr val="FF00FF"/>
                        </a:solidFill>
                        <a:effectLst>
                          <a:outerShdw blurRad="38100" dist="38100" dir="2700000" algn="tl">
                            <a:srgbClr val="000000"/>
                          </a:outerShdw>
                        </a:effectLst>
                        <a:latin typeface="Arial" charset="0"/>
                        <a:cs typeface="Mitra"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000" b="1" i="0" u="none" strike="noStrike" cap="none" normalizeH="0" baseline="0" smtClean="0">
                          <a:ln>
                            <a:noFill/>
                          </a:ln>
                          <a:solidFill>
                            <a:srgbClr val="FF0066"/>
                          </a:solidFill>
                          <a:effectLst>
                            <a:outerShdw blurRad="38100" dist="38100" dir="2700000" algn="tl">
                              <a:srgbClr val="000000"/>
                            </a:outerShdw>
                          </a:effectLst>
                          <a:latin typeface="Arial" charset="0"/>
                          <a:cs typeface="Mitra" pitchFamily="2" charset="-78"/>
                        </a:rPr>
                        <a:t>ايمني قبلي وجود ندارد</a:t>
                      </a:r>
                      <a:endParaRPr kumimoji="0" lang="en-US" sz="2000" b="1" i="0" u="none" strike="noStrike" cap="none" normalizeH="0" baseline="0" smtClean="0">
                        <a:ln>
                          <a:noFill/>
                        </a:ln>
                        <a:solidFill>
                          <a:srgbClr val="FF0066"/>
                        </a:solidFill>
                        <a:effectLst>
                          <a:outerShdw blurRad="38100" dist="38100" dir="2700000" algn="tl">
                            <a:srgbClr val="000000"/>
                          </a:outerShdw>
                        </a:effectLst>
                        <a:latin typeface="Arial" charset="0"/>
                        <a:cs typeface="Mitra"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000" b="1" i="0" u="none" strike="noStrike" cap="none" normalizeH="0" baseline="0" smtClean="0">
                          <a:ln>
                            <a:noFill/>
                          </a:ln>
                          <a:solidFill>
                            <a:srgbClr val="00FF00"/>
                          </a:solidFill>
                          <a:effectLst>
                            <a:outerShdw blurRad="38100" dist="38100" dir="2700000" algn="tl">
                              <a:srgbClr val="000000"/>
                            </a:outerShdw>
                          </a:effectLst>
                          <a:latin typeface="Arial" charset="0"/>
                          <a:cs typeface="Mitra" pitchFamily="2" charset="-78"/>
                        </a:rPr>
                        <a:t>وضعيت ايمني مردم</a:t>
                      </a:r>
                      <a:endParaRPr kumimoji="0" lang="en-US" sz="2000" b="1" i="0" u="none" strike="noStrike" cap="none" normalizeH="0" baseline="0" smtClean="0">
                        <a:ln>
                          <a:noFill/>
                        </a:ln>
                        <a:solidFill>
                          <a:srgbClr val="00FF00"/>
                        </a:solidFill>
                        <a:effectLst>
                          <a:outerShdw blurRad="38100" dist="38100" dir="2700000" algn="tl">
                            <a:srgbClr val="000000"/>
                          </a:outerShdw>
                        </a:effectLst>
                        <a:latin typeface="Arial" charset="0"/>
                        <a:cs typeface="Mitra"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000" b="1" i="0" u="none" strike="noStrike" cap="none" normalizeH="0" baseline="0" smtClean="0">
                          <a:ln>
                            <a:noFill/>
                          </a:ln>
                          <a:solidFill>
                            <a:srgbClr val="FF00FF"/>
                          </a:solidFill>
                          <a:effectLst>
                            <a:outerShdw blurRad="38100" dist="38100" dir="2700000" algn="tl">
                              <a:srgbClr val="000000"/>
                            </a:outerShdw>
                          </a:effectLst>
                          <a:latin typeface="Arial" charset="0"/>
                          <a:cs typeface="Mitra" pitchFamily="2" charset="-78"/>
                        </a:rPr>
                        <a:t>متغير مي باشد</a:t>
                      </a:r>
                      <a:endParaRPr kumimoji="0" lang="en-US" sz="2000" b="1" i="0" u="none" strike="noStrike" cap="none" normalizeH="0" baseline="0" smtClean="0">
                        <a:ln>
                          <a:noFill/>
                        </a:ln>
                        <a:solidFill>
                          <a:srgbClr val="FF00FF"/>
                        </a:solidFill>
                        <a:effectLst>
                          <a:outerShdw blurRad="38100" dist="38100" dir="2700000" algn="tl">
                            <a:srgbClr val="000000"/>
                          </a:outerShdw>
                        </a:effectLst>
                        <a:latin typeface="Arial" charset="0"/>
                        <a:cs typeface="Mitra"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SA" sz="2000" b="1" i="0" u="none" strike="noStrike" cap="none" normalizeH="0" baseline="0" smtClean="0">
                          <a:ln>
                            <a:noFill/>
                          </a:ln>
                          <a:solidFill>
                            <a:srgbClr val="FF0066"/>
                          </a:solidFill>
                          <a:effectLst>
                            <a:outerShdw blurRad="38100" dist="38100" dir="2700000" algn="tl">
                              <a:srgbClr val="000000"/>
                            </a:outerShdw>
                          </a:effectLst>
                          <a:latin typeface="Arial" charset="0"/>
                          <a:cs typeface="Mitra" pitchFamily="2" charset="-78"/>
                        </a:rPr>
                        <a:t>بالا است</a:t>
                      </a:r>
                      <a:endParaRPr kumimoji="0" lang="en-US" sz="2000" b="1" i="0" u="none" strike="noStrike" cap="none" normalizeH="0" baseline="0" smtClean="0">
                        <a:ln>
                          <a:noFill/>
                        </a:ln>
                        <a:solidFill>
                          <a:srgbClr val="FF0066"/>
                        </a:solidFill>
                        <a:effectLst>
                          <a:outerShdw blurRad="38100" dist="38100" dir="2700000" algn="tl">
                            <a:srgbClr val="000000"/>
                          </a:outerShdw>
                        </a:effectLst>
                        <a:latin typeface="Arial" charset="0"/>
                        <a:cs typeface="Mitra"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fa-IR" sz="2000" b="1" i="0" u="none" strike="noStrike" cap="none" normalizeH="0" baseline="0" dirty="0" smtClean="0">
                          <a:ln>
                            <a:noFill/>
                          </a:ln>
                          <a:solidFill>
                            <a:srgbClr val="00FF00"/>
                          </a:solidFill>
                          <a:effectLst>
                            <a:outerShdw blurRad="38100" dist="38100" dir="2700000" algn="tl">
                              <a:srgbClr val="000000"/>
                            </a:outerShdw>
                          </a:effectLst>
                          <a:latin typeface="Arial" charset="0"/>
                          <a:cs typeface="Mitra" pitchFamily="2" charset="-78"/>
                        </a:rPr>
                        <a:t>انتشارثانويه</a:t>
                      </a:r>
                      <a:endParaRPr kumimoji="0" lang="en-US" sz="2000" b="1" i="0" u="none" strike="noStrike" cap="none" normalizeH="0" baseline="0" dirty="0" smtClean="0">
                        <a:ln>
                          <a:noFill/>
                        </a:ln>
                        <a:solidFill>
                          <a:srgbClr val="00FF00"/>
                        </a:solidFill>
                        <a:effectLst>
                          <a:outerShdw blurRad="38100" dist="38100" dir="2700000" algn="tl">
                            <a:srgbClr val="000000"/>
                          </a:outerShdw>
                        </a:effectLst>
                        <a:latin typeface="Arial" charset="0"/>
                        <a:cs typeface="Mitra"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fa-IR" smtClean="0">
                <a:solidFill>
                  <a:srgbClr val="FFFF00"/>
                </a:solidFill>
              </a:rPr>
              <a:t>ويبريو كلرا</a:t>
            </a:r>
            <a:r>
              <a:rPr lang="fa-IR" smtClean="0"/>
              <a:t> </a:t>
            </a:r>
            <a:endParaRPr lang="en-US" smtClean="0"/>
          </a:p>
        </p:txBody>
      </p:sp>
      <p:pic>
        <p:nvPicPr>
          <p:cNvPr id="9219" name="Picture 3" descr="cholera"/>
          <p:cNvPicPr>
            <a:picLocks noGrp="1" noChangeAspect="1" noChangeArrowheads="1"/>
          </p:cNvPicPr>
          <p:nvPr>
            <p:ph idx="1"/>
          </p:nvPr>
        </p:nvPicPr>
        <p:blipFill>
          <a:blip r:embed="rId3"/>
          <a:srcRect/>
          <a:stretch>
            <a:fillRect/>
          </a:stretch>
        </p:blipFill>
        <p:spPr>
          <a:xfrm>
            <a:off x="468313" y="1484313"/>
            <a:ext cx="8207375" cy="4752975"/>
          </a:xfrm>
        </p:spPr>
      </p:pic>
    </p:spTree>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7813"/>
            <a:ext cx="8229600" cy="561975"/>
          </a:xfrm>
        </p:spPr>
        <p:txBody>
          <a:bodyPr/>
          <a:lstStyle/>
          <a:p>
            <a:pPr eaLnBrk="1" hangingPunct="1">
              <a:defRPr/>
            </a:pPr>
            <a:r>
              <a:rPr lang="fa-IR" sz="4000" smtClean="0">
                <a:solidFill>
                  <a:srgbClr val="FF0066"/>
                </a:solidFill>
              </a:rPr>
              <a:t>نكاتي در خصوص ويبريو ها</a:t>
            </a:r>
            <a:endParaRPr lang="en-US" sz="4000" smtClean="0">
              <a:solidFill>
                <a:srgbClr val="FF0066"/>
              </a:solidFill>
            </a:endParaRPr>
          </a:p>
        </p:txBody>
      </p:sp>
      <p:sp>
        <p:nvSpPr>
          <p:cNvPr id="8195" name="Rectangle 3"/>
          <p:cNvSpPr>
            <a:spLocks noGrp="1" noChangeArrowheads="1"/>
          </p:cNvSpPr>
          <p:nvPr>
            <p:ph type="body" idx="1"/>
          </p:nvPr>
        </p:nvSpPr>
        <p:spPr>
          <a:xfrm>
            <a:off x="395288" y="1268413"/>
            <a:ext cx="8229600" cy="5184775"/>
          </a:xfrm>
        </p:spPr>
        <p:txBody>
          <a:bodyPr/>
          <a:lstStyle/>
          <a:p>
            <a:pPr algn="r" rtl="1" eaLnBrk="1" hangingPunct="1">
              <a:buClr>
                <a:schemeClr val="tx1"/>
              </a:buClr>
              <a:buFont typeface="Wingdings" pitchFamily="2" charset="2"/>
              <a:buNone/>
              <a:defRPr/>
            </a:pPr>
            <a:r>
              <a:rPr lang="fa-IR" dirty="0" smtClean="0">
                <a:solidFill>
                  <a:srgbClr val="FFFF00"/>
                </a:solidFill>
              </a:rPr>
              <a:t>1-ويبريوها: باسيل هاي استوانه اي، منحني شكل و گرم منفي متحرك با يك تاژك قطبي و نمك دوست(2تا3درصد يا آب دريا) .ويبريوها شايعترين ارگانيسم هادر آبهاي سطحي جهان مي با شند.</a:t>
            </a:r>
          </a:p>
          <a:p>
            <a:pPr algn="r" rtl="1" eaLnBrk="1" hangingPunct="1">
              <a:buClr>
                <a:schemeClr val="tx1"/>
              </a:buClr>
              <a:buFont typeface="Wingdings" pitchFamily="2" charset="2"/>
              <a:buNone/>
              <a:defRPr/>
            </a:pPr>
            <a:r>
              <a:rPr lang="fa-IR" dirty="0" smtClean="0">
                <a:solidFill>
                  <a:srgbClr val="FFFF00"/>
                </a:solidFill>
              </a:rPr>
              <a:t>2-ويبريو كلرا داراي حدود 200 سروتيپ شناخته شده ميباشد كه فقط 2سروتيپ </a:t>
            </a:r>
            <a:r>
              <a:rPr lang="en-US" dirty="0" smtClean="0">
                <a:solidFill>
                  <a:srgbClr val="FFFF00"/>
                </a:solidFill>
              </a:rPr>
              <a:t>O1</a:t>
            </a:r>
            <a:r>
              <a:rPr lang="fa-IR" dirty="0" smtClean="0">
                <a:solidFill>
                  <a:srgbClr val="FFFF00"/>
                </a:solidFill>
              </a:rPr>
              <a:t>و</a:t>
            </a:r>
            <a:r>
              <a:rPr lang="en-US" dirty="0" smtClean="0">
                <a:solidFill>
                  <a:srgbClr val="FFFF00"/>
                </a:solidFill>
              </a:rPr>
              <a:t>O139</a:t>
            </a:r>
            <a:r>
              <a:rPr lang="fa-IR" dirty="0" smtClean="0">
                <a:solidFill>
                  <a:srgbClr val="FFFF00"/>
                </a:solidFill>
              </a:rPr>
              <a:t> ايجاد اسهالهاي كلرايي باپتانسيل ايجاد اپيدمي مي نمايند. زنجيره هاي </a:t>
            </a:r>
            <a:r>
              <a:rPr lang="en-US" dirty="0" smtClean="0">
                <a:solidFill>
                  <a:srgbClr val="FFFF00"/>
                </a:solidFill>
              </a:rPr>
              <a:t>non-o1</a:t>
            </a:r>
            <a:r>
              <a:rPr lang="fa-IR" dirty="0" smtClean="0">
                <a:solidFill>
                  <a:srgbClr val="FFFF00"/>
                </a:solidFill>
              </a:rPr>
              <a:t> و</a:t>
            </a:r>
            <a:r>
              <a:rPr lang="en-US" dirty="0" smtClean="0">
                <a:solidFill>
                  <a:srgbClr val="FFFF00"/>
                </a:solidFill>
              </a:rPr>
              <a:t>o1 </a:t>
            </a:r>
            <a:r>
              <a:rPr lang="fa-IR" dirty="0" smtClean="0">
                <a:solidFill>
                  <a:srgbClr val="FFFF00"/>
                </a:solidFill>
              </a:rPr>
              <a:t>كه توكسين ترشح نمي كنند(ناگ و...)ايجاداسهال خفيف آبكي يا حتي خوني مي نمايند.(</a:t>
            </a:r>
            <a:r>
              <a:rPr lang="en-US" dirty="0" smtClean="0">
                <a:solidFill>
                  <a:srgbClr val="FFFF00"/>
                </a:solidFill>
              </a:rPr>
              <a:t>NAG</a:t>
            </a:r>
            <a:r>
              <a:rPr lang="fa-IR" dirty="0" smtClean="0">
                <a:solidFill>
                  <a:srgbClr val="FFFF00"/>
                </a:solidFill>
              </a:rPr>
              <a:t>یا</a:t>
            </a:r>
            <a:r>
              <a:rPr lang="en-US" dirty="0" smtClean="0">
                <a:solidFill>
                  <a:srgbClr val="FFFF00"/>
                </a:solidFill>
              </a:rPr>
              <a:t>NCV</a:t>
            </a:r>
            <a:r>
              <a:rPr lang="fa-IR" dirty="0" smtClean="0">
                <a:solidFill>
                  <a:srgbClr val="FFFF00"/>
                </a:solidFill>
              </a:rPr>
              <a:t>)</a:t>
            </a:r>
          </a:p>
          <a:p>
            <a:pPr algn="r" rtl="1" eaLnBrk="1" hangingPunct="1">
              <a:buClr>
                <a:schemeClr val="tx1"/>
              </a:buClr>
              <a:buFont typeface="Wingdings" pitchFamily="2" charset="2"/>
              <a:buNone/>
              <a:defRPr/>
            </a:pPr>
            <a:endParaRPr lang="en-US" dirty="0" smtClean="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600">
                                          <p:stCondLst>
                                            <p:cond delay="0"/>
                                          </p:stCondLst>
                                        </p:cTn>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randombar(horizontal)">
                                      <p:cBhvr>
                                        <p:cTn id="12" dur="500"/>
                                        <p:tgtEl>
                                          <p:spTgt spid="81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randombar(horizontal)">
                                      <p:cBhvr>
                                        <p:cTn id="17" dur="5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fa-IR" smtClean="0"/>
          </a:p>
        </p:txBody>
      </p:sp>
      <p:pic>
        <p:nvPicPr>
          <p:cNvPr id="20483" name="Picture 3"/>
          <p:cNvPicPr>
            <a:picLocks noGrp="1" noChangeAspect="1" noChangeArrowheads="1"/>
          </p:cNvPicPr>
          <p:nvPr>
            <p:ph idx="1"/>
          </p:nvPr>
        </p:nvPicPr>
        <p:blipFill>
          <a:blip r:embed="rId2"/>
          <a:srcRect/>
          <a:stretch>
            <a:fillRect/>
          </a:stretch>
        </p:blipFill>
        <p:spPr>
          <a:xfrm>
            <a:off x="0" y="0"/>
            <a:ext cx="9144000" cy="6858000"/>
          </a:xfrm>
        </p:spPr>
      </p:pic>
    </p:spTree>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539750" y="260350"/>
            <a:ext cx="7772400" cy="1143000"/>
          </a:xfrm>
        </p:spPr>
        <p:txBody>
          <a:bodyPr/>
          <a:lstStyle/>
          <a:p>
            <a:pPr algn="ctr" eaLnBrk="1" fontAlgn="auto" hangingPunct="1">
              <a:spcAft>
                <a:spcPts val="0"/>
              </a:spcAft>
              <a:defRPr/>
            </a:pPr>
            <a:r>
              <a:rPr lang="fa-IR" sz="6600" dirty="0" err="1" smtClean="0">
                <a:cs typeface="B Titr" pitchFamily="2" charset="-78"/>
              </a:rPr>
              <a:t>اپيدميولوژي</a:t>
            </a:r>
            <a:r>
              <a:rPr lang="fa-IR" sz="6600" dirty="0" smtClean="0">
                <a:cs typeface="B Titr" pitchFamily="2" charset="-78"/>
              </a:rPr>
              <a:t> وبا</a:t>
            </a:r>
            <a:endParaRPr lang="en-US" sz="6600" dirty="0" smtClean="0">
              <a:cs typeface="B Titr" pitchFamily="2" charset="-78"/>
            </a:endParaRPr>
          </a:p>
        </p:txBody>
      </p:sp>
      <p:grpSp>
        <p:nvGrpSpPr>
          <p:cNvPr id="13" name="Organization Chart 2"/>
          <p:cNvGrpSpPr>
            <a:grpSpLocks noChangeAspect="1"/>
          </p:cNvGrpSpPr>
          <p:nvPr/>
        </p:nvGrpSpPr>
        <p:grpSpPr bwMode="auto">
          <a:xfrm>
            <a:off x="431800" y="1589088"/>
            <a:ext cx="8208963" cy="4464050"/>
            <a:chOff x="272" y="1001"/>
            <a:chExt cx="3496" cy="2282"/>
          </a:xfrm>
        </p:grpSpPr>
        <p:sp>
          <p:nvSpPr>
            <p:cNvPr id="14" name="AutoShape 3"/>
            <p:cNvSpPr>
              <a:spLocks noChangeAspect="1" noChangeArrowheads="1" noTextEdit="1"/>
            </p:cNvSpPr>
            <p:nvPr/>
          </p:nvSpPr>
          <p:spPr bwMode="auto">
            <a:xfrm>
              <a:off x="272" y="1001"/>
              <a:ext cx="3496" cy="2282"/>
            </a:xfrm>
            <a:prstGeom prst="rect">
              <a:avLst/>
            </a:prstGeom>
            <a:solidFill>
              <a:srgbClr val="FF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fa-IR"/>
            </a:p>
          </p:txBody>
        </p:sp>
        <p:cxnSp>
          <p:nvCxnSpPr>
            <p:cNvPr id="74756" name="_s74756"/>
            <p:cNvCxnSpPr>
              <a:cxnSpLocks noChangeShapeType="1"/>
              <a:stCxn id="33" idx="1"/>
              <a:endCxn id="28" idx="2"/>
            </p:cNvCxnSpPr>
            <p:nvPr/>
          </p:nvCxnSpPr>
          <p:spPr bwMode="auto">
            <a:xfrm rot="10800000">
              <a:off x="704" y="2355"/>
              <a:ext cx="144" cy="768"/>
            </a:xfrm>
            <a:prstGeom prst="bentConnector2">
              <a:avLst/>
            </a:prstGeom>
            <a:noFill/>
            <a:ln w="28575">
              <a:solidFill>
                <a:schemeClr val="tx1"/>
              </a:solidFill>
              <a:miter lim="800000"/>
              <a:headEnd/>
              <a:tailEnd/>
            </a:ln>
          </p:spPr>
        </p:cxnSp>
        <p:cxnSp>
          <p:nvCxnSpPr>
            <p:cNvPr id="74757" name="_s74757"/>
            <p:cNvCxnSpPr>
              <a:cxnSpLocks noChangeShapeType="1"/>
              <a:stCxn id="32" idx="1"/>
              <a:endCxn id="28" idx="2"/>
            </p:cNvCxnSpPr>
            <p:nvPr/>
          </p:nvCxnSpPr>
          <p:spPr bwMode="auto">
            <a:xfrm rot="10800000">
              <a:off x="704" y="2355"/>
              <a:ext cx="144" cy="304"/>
            </a:xfrm>
            <a:prstGeom prst="bentConnector2">
              <a:avLst/>
            </a:prstGeom>
            <a:noFill/>
            <a:ln w="28575">
              <a:solidFill>
                <a:schemeClr val="tx1"/>
              </a:solidFill>
              <a:miter lim="800000"/>
              <a:headEnd/>
              <a:tailEnd/>
            </a:ln>
          </p:spPr>
        </p:cxnSp>
        <p:cxnSp>
          <p:nvCxnSpPr>
            <p:cNvPr id="74758" name="_s74758"/>
            <p:cNvCxnSpPr>
              <a:cxnSpLocks noChangeShapeType="1"/>
              <a:stCxn id="31" idx="1"/>
              <a:endCxn id="29" idx="2"/>
            </p:cNvCxnSpPr>
            <p:nvPr/>
          </p:nvCxnSpPr>
          <p:spPr bwMode="auto">
            <a:xfrm rot="10800000">
              <a:off x="1856" y="2355"/>
              <a:ext cx="144" cy="768"/>
            </a:xfrm>
            <a:prstGeom prst="bentConnector2">
              <a:avLst/>
            </a:prstGeom>
            <a:noFill/>
            <a:ln w="28575">
              <a:solidFill>
                <a:schemeClr val="tx1"/>
              </a:solidFill>
              <a:miter lim="800000"/>
              <a:headEnd/>
              <a:tailEnd/>
            </a:ln>
          </p:spPr>
        </p:cxnSp>
        <p:cxnSp>
          <p:nvCxnSpPr>
            <p:cNvPr id="74759" name="_s74759"/>
            <p:cNvCxnSpPr>
              <a:cxnSpLocks noChangeShapeType="1"/>
              <a:stCxn id="30" idx="1"/>
              <a:endCxn id="29" idx="2"/>
            </p:cNvCxnSpPr>
            <p:nvPr/>
          </p:nvCxnSpPr>
          <p:spPr bwMode="auto">
            <a:xfrm rot="10800000">
              <a:off x="1856" y="2355"/>
              <a:ext cx="144" cy="304"/>
            </a:xfrm>
            <a:prstGeom prst="bentConnector2">
              <a:avLst/>
            </a:prstGeom>
            <a:noFill/>
            <a:ln w="28575">
              <a:solidFill>
                <a:schemeClr val="tx1"/>
              </a:solidFill>
              <a:miter lim="800000"/>
              <a:headEnd/>
              <a:tailEnd/>
            </a:ln>
          </p:spPr>
        </p:cxnSp>
        <p:cxnSp>
          <p:nvCxnSpPr>
            <p:cNvPr id="74760" name="_s74760"/>
            <p:cNvCxnSpPr>
              <a:cxnSpLocks noChangeShapeType="1"/>
              <a:stCxn id="29" idx="0"/>
              <a:endCxn id="25" idx="2"/>
            </p:cNvCxnSpPr>
            <p:nvPr/>
          </p:nvCxnSpPr>
          <p:spPr bwMode="auto">
            <a:xfrm rot="5400000" flipH="1">
              <a:off x="1496" y="1707"/>
              <a:ext cx="144" cy="576"/>
            </a:xfrm>
            <a:prstGeom prst="bentConnector3">
              <a:avLst>
                <a:gd name="adj1" fmla="val 40449"/>
              </a:avLst>
            </a:prstGeom>
            <a:noFill/>
            <a:ln w="28575">
              <a:solidFill>
                <a:schemeClr val="tx1"/>
              </a:solidFill>
              <a:miter lim="800000"/>
              <a:headEnd/>
              <a:tailEnd/>
            </a:ln>
          </p:spPr>
        </p:cxnSp>
        <p:cxnSp>
          <p:nvCxnSpPr>
            <p:cNvPr id="74761" name="_s74761"/>
            <p:cNvCxnSpPr>
              <a:cxnSpLocks noChangeShapeType="1"/>
              <a:stCxn id="28" idx="0"/>
              <a:endCxn id="25" idx="2"/>
            </p:cNvCxnSpPr>
            <p:nvPr/>
          </p:nvCxnSpPr>
          <p:spPr bwMode="auto">
            <a:xfrm rot="16200000">
              <a:off x="920" y="1707"/>
              <a:ext cx="144" cy="576"/>
            </a:xfrm>
            <a:prstGeom prst="bentConnector3">
              <a:avLst>
                <a:gd name="adj1" fmla="val 40449"/>
              </a:avLst>
            </a:prstGeom>
            <a:noFill/>
            <a:ln w="28575">
              <a:solidFill>
                <a:schemeClr val="tx1"/>
              </a:solidFill>
              <a:miter lim="800000"/>
              <a:headEnd/>
              <a:tailEnd/>
            </a:ln>
          </p:spPr>
        </p:cxnSp>
        <p:cxnSp>
          <p:nvCxnSpPr>
            <p:cNvPr id="74762" name="_s74762"/>
            <p:cNvCxnSpPr>
              <a:cxnSpLocks noChangeShapeType="1"/>
              <a:stCxn id="27" idx="0"/>
              <a:endCxn id="24" idx="2"/>
            </p:cNvCxnSpPr>
            <p:nvPr/>
          </p:nvCxnSpPr>
          <p:spPr bwMode="auto">
            <a:xfrm rot="5400000" flipH="1">
              <a:off x="2744" y="1051"/>
              <a:ext cx="144" cy="1024"/>
            </a:xfrm>
            <a:prstGeom prst="bentConnector3">
              <a:avLst>
                <a:gd name="adj1" fmla="val 40676"/>
              </a:avLst>
            </a:prstGeom>
            <a:noFill/>
            <a:ln w="28575">
              <a:solidFill>
                <a:schemeClr val="tx1"/>
              </a:solidFill>
              <a:miter lim="800000"/>
              <a:headEnd/>
              <a:tailEnd/>
            </a:ln>
          </p:spPr>
        </p:cxnSp>
        <p:cxnSp>
          <p:nvCxnSpPr>
            <p:cNvPr id="74763" name="_s74763"/>
            <p:cNvCxnSpPr>
              <a:cxnSpLocks noChangeShapeType="1"/>
              <a:stCxn id="26" idx="0"/>
              <a:endCxn id="24" idx="2"/>
            </p:cNvCxnSpPr>
            <p:nvPr/>
          </p:nvCxnSpPr>
          <p:spPr bwMode="auto">
            <a:xfrm rot="16200000">
              <a:off x="2233" y="1562"/>
              <a:ext cx="144" cy="1"/>
            </a:xfrm>
            <a:prstGeom prst="straightConnector1">
              <a:avLst/>
            </a:prstGeom>
            <a:noFill/>
            <a:ln w="28575">
              <a:solidFill>
                <a:schemeClr val="tx1"/>
              </a:solidFill>
              <a:round/>
              <a:headEnd/>
              <a:tailEnd/>
            </a:ln>
          </p:spPr>
        </p:cxnSp>
        <p:cxnSp>
          <p:nvCxnSpPr>
            <p:cNvPr id="74764" name="_s74764"/>
            <p:cNvCxnSpPr>
              <a:cxnSpLocks noChangeShapeType="1"/>
              <a:stCxn id="25" idx="0"/>
              <a:endCxn id="24" idx="2"/>
            </p:cNvCxnSpPr>
            <p:nvPr/>
          </p:nvCxnSpPr>
          <p:spPr bwMode="auto">
            <a:xfrm rot="16200000">
              <a:off x="1720" y="1051"/>
              <a:ext cx="144" cy="1024"/>
            </a:xfrm>
            <a:prstGeom prst="bentConnector3">
              <a:avLst>
                <a:gd name="adj1" fmla="val 40676"/>
              </a:avLst>
            </a:prstGeom>
            <a:noFill/>
            <a:ln w="28575">
              <a:solidFill>
                <a:schemeClr val="tx1"/>
              </a:solidFill>
              <a:miter lim="800000"/>
              <a:headEnd/>
              <a:tailEnd/>
            </a:ln>
          </p:spPr>
        </p:cxnSp>
        <p:sp>
          <p:nvSpPr>
            <p:cNvPr id="24" name="_s74765"/>
            <p:cNvSpPr>
              <a:spLocks noChangeArrowheads="1"/>
            </p:cNvSpPr>
            <p:nvPr/>
          </p:nvSpPr>
          <p:spPr bwMode="auto">
            <a:xfrm>
              <a:off x="1872" y="1001"/>
              <a:ext cx="864" cy="490"/>
            </a:xfrm>
            <a:prstGeom prst="roundRect">
              <a:avLst>
                <a:gd name="adj" fmla="val 16667"/>
              </a:avLst>
            </a:prstGeom>
            <a:solidFill>
              <a:schemeClr val="accent1"/>
            </a:solidFill>
            <a:ln w="9525">
              <a:solidFill>
                <a:schemeClr val="tx1"/>
              </a:solidFill>
              <a:round/>
              <a:headEnd/>
              <a:tailEnd/>
            </a:ln>
          </p:spPr>
          <p:txBody>
            <a:bodyPr vert="horz" wrap="none" lIns="71323" tIns="35662" rIns="71323" bIns="3566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bg1"/>
                  </a:solidFill>
                  <a:effectLst/>
                  <a:latin typeface="Arial" pitchFamily="34" charset="0"/>
                  <a:cs typeface="Nazanin" pitchFamily="2" charset="-78"/>
                </a:rPr>
                <a:t>ويبريو كلرا</a:t>
              </a: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bg1"/>
                  </a:solidFill>
                  <a:effectLst/>
                  <a:latin typeface="Arial" pitchFamily="34" charset="0"/>
                  <a:cs typeface="Nazanin" pitchFamily="2" charset="-78"/>
                </a:rPr>
                <a:t>60 سروگروپ </a:t>
              </a:r>
              <a:endParaRPr kumimoji="0" lang="en-US" sz="2000" b="1" i="0" u="none" strike="noStrike" cap="none" normalizeH="0" baseline="0" dirty="0" smtClean="0">
                <a:ln>
                  <a:noFill/>
                </a:ln>
                <a:solidFill>
                  <a:schemeClr val="bg1"/>
                </a:solidFill>
                <a:effectLst/>
                <a:latin typeface="Arial" pitchFamily="34" charset="0"/>
                <a:cs typeface="Nazanin" pitchFamily="2" charset="-78"/>
              </a:endParaRPr>
            </a:p>
          </p:txBody>
        </p:sp>
        <p:sp>
          <p:nvSpPr>
            <p:cNvPr id="25" name="_s74766"/>
            <p:cNvSpPr>
              <a:spLocks noChangeArrowheads="1"/>
            </p:cNvSpPr>
            <p:nvPr/>
          </p:nvSpPr>
          <p:spPr bwMode="auto">
            <a:xfrm>
              <a:off x="840" y="1635"/>
              <a:ext cx="880" cy="288"/>
            </a:xfrm>
            <a:prstGeom prst="roundRect">
              <a:avLst>
                <a:gd name="adj" fmla="val 16667"/>
              </a:avLst>
            </a:prstGeom>
            <a:solidFill>
              <a:schemeClr val="accent1"/>
            </a:solidFill>
            <a:ln w="9525">
              <a:solidFill>
                <a:schemeClr val="tx1"/>
              </a:solidFill>
              <a:round/>
              <a:headEnd/>
              <a:tailEnd/>
            </a:ln>
          </p:spPr>
          <p:txBody>
            <a:bodyPr vert="horz" wrap="none" lIns="71323" tIns="35662" rIns="71323" bIns="35662" numCol="1" anchor="ctr" anchorCtr="0" compatLnSpc="1">
              <a:prstTxWarp prst="textNoShape">
                <a:avLst/>
              </a:prstTxWarp>
            </a:bodyPr>
            <a:lstStyle/>
            <a:p>
              <a:pPr algn="ctr" rtl="0">
                <a:spcBef>
                  <a:spcPct val="0"/>
                </a:spcBef>
                <a:buClrTx/>
                <a:buSzTx/>
              </a:pPr>
              <a:r>
                <a:rPr lang="fa-IR" sz="2000" b="1" dirty="0">
                  <a:solidFill>
                    <a:schemeClr val="bg1"/>
                  </a:solidFill>
                  <a:effectLst/>
                  <a:cs typeface="Nazanin" pitchFamily="2" charset="-78"/>
                </a:rPr>
                <a:t>سروگروپ </a:t>
              </a:r>
              <a:r>
                <a:rPr lang="en-US" sz="2000" b="1" dirty="0">
                  <a:solidFill>
                    <a:schemeClr val="bg1"/>
                  </a:solidFill>
                  <a:effectLst/>
                  <a:cs typeface="Nazanin" pitchFamily="2" charset="-78"/>
                </a:rPr>
                <a:t>O1</a:t>
              </a:r>
            </a:p>
          </p:txBody>
        </p:sp>
        <p:sp>
          <p:nvSpPr>
            <p:cNvPr id="26" name="_s74767"/>
            <p:cNvSpPr>
              <a:spLocks noChangeArrowheads="1"/>
            </p:cNvSpPr>
            <p:nvPr/>
          </p:nvSpPr>
          <p:spPr bwMode="auto">
            <a:xfrm>
              <a:off x="1864" y="1635"/>
              <a:ext cx="880" cy="288"/>
            </a:xfrm>
            <a:prstGeom prst="roundRect">
              <a:avLst>
                <a:gd name="adj" fmla="val 16667"/>
              </a:avLst>
            </a:prstGeom>
            <a:solidFill>
              <a:schemeClr val="accent1"/>
            </a:solidFill>
            <a:ln w="9525">
              <a:solidFill>
                <a:schemeClr val="tx1"/>
              </a:solidFill>
              <a:round/>
              <a:headEnd/>
              <a:tailEnd/>
            </a:ln>
          </p:spPr>
          <p:txBody>
            <a:bodyPr vert="horz" wrap="none" lIns="71323" tIns="35662" rIns="71323" bIns="35662" numCol="1" anchor="ctr" anchorCtr="0" compatLnSpc="1">
              <a:prstTxWarp prst="textNoShape">
                <a:avLst/>
              </a:prstTxWarp>
            </a:bodyPr>
            <a:lstStyle/>
            <a:p>
              <a:pPr algn="ctr" rtl="0">
                <a:spcBef>
                  <a:spcPct val="0"/>
                </a:spcBef>
                <a:buClrTx/>
                <a:buSzTx/>
              </a:pPr>
              <a:r>
                <a:rPr lang="en-US" sz="2000" b="1" dirty="0">
                  <a:solidFill>
                    <a:schemeClr val="bg1"/>
                  </a:solidFill>
                  <a:effectLst/>
                  <a:cs typeface="Nazanin" pitchFamily="2" charset="-78"/>
                </a:rPr>
                <a:t>o139</a:t>
              </a:r>
            </a:p>
          </p:txBody>
        </p:sp>
        <p:sp>
          <p:nvSpPr>
            <p:cNvPr id="27" name="_s74768"/>
            <p:cNvSpPr>
              <a:spLocks noChangeArrowheads="1"/>
            </p:cNvSpPr>
            <p:nvPr/>
          </p:nvSpPr>
          <p:spPr bwMode="auto">
            <a:xfrm>
              <a:off x="2888" y="1635"/>
              <a:ext cx="880" cy="288"/>
            </a:xfrm>
            <a:prstGeom prst="roundRect">
              <a:avLst>
                <a:gd name="adj" fmla="val 16667"/>
              </a:avLst>
            </a:prstGeom>
            <a:solidFill>
              <a:schemeClr val="accent1"/>
            </a:solidFill>
            <a:ln w="9525">
              <a:solidFill>
                <a:schemeClr val="tx1"/>
              </a:solidFill>
              <a:round/>
              <a:headEnd/>
              <a:tailEnd/>
            </a:ln>
          </p:spPr>
          <p:txBody>
            <a:bodyPr vert="horz" wrap="none" lIns="71323" tIns="35662" rIns="71323" bIns="35662" numCol="1" anchor="ctr" anchorCtr="0" compatLnSpc="1">
              <a:prstTxWarp prst="textNoShape">
                <a:avLst/>
              </a:prstTxWarp>
            </a:bodyPr>
            <a:lstStyle/>
            <a:p>
              <a:pPr algn="ctr" rtl="0">
                <a:spcBef>
                  <a:spcPct val="0"/>
                </a:spcBef>
                <a:buClrTx/>
                <a:buSzTx/>
              </a:pPr>
              <a:r>
                <a:rPr lang="fa-IR" sz="2000" b="1" dirty="0">
                  <a:solidFill>
                    <a:schemeClr val="bg1"/>
                  </a:solidFill>
                  <a:effectLst/>
                  <a:cs typeface="Nazanin" pitchFamily="2" charset="-78"/>
                </a:rPr>
                <a:t>-</a:t>
              </a:r>
              <a:endParaRPr lang="en-US" sz="2000" b="1" dirty="0">
                <a:solidFill>
                  <a:schemeClr val="bg1"/>
                </a:solidFill>
                <a:effectLst/>
                <a:cs typeface="Nazanin" pitchFamily="2" charset="-78"/>
              </a:endParaRPr>
            </a:p>
          </p:txBody>
        </p:sp>
        <p:sp>
          <p:nvSpPr>
            <p:cNvPr id="28" name="_s74769"/>
            <p:cNvSpPr>
              <a:spLocks noChangeArrowheads="1"/>
            </p:cNvSpPr>
            <p:nvPr/>
          </p:nvSpPr>
          <p:spPr bwMode="auto">
            <a:xfrm>
              <a:off x="272" y="2067"/>
              <a:ext cx="864" cy="288"/>
            </a:xfrm>
            <a:prstGeom prst="roundRect">
              <a:avLst>
                <a:gd name="adj" fmla="val 16667"/>
              </a:avLst>
            </a:prstGeom>
            <a:solidFill>
              <a:schemeClr val="accent1"/>
            </a:solidFill>
            <a:ln w="9525">
              <a:solidFill>
                <a:schemeClr val="tx1"/>
              </a:solidFill>
              <a:round/>
              <a:headEnd/>
              <a:tailEnd/>
            </a:ln>
          </p:spPr>
          <p:txBody>
            <a:bodyPr vert="horz" wrap="none" lIns="71323" tIns="35662" rIns="71323" bIns="3566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rgbClr val="FF3300"/>
                  </a:solidFill>
                  <a:effectLst>
                    <a:outerShdw blurRad="38100" dist="38100" dir="2700000" algn="tl">
                      <a:srgbClr val="000000"/>
                    </a:outerShdw>
                  </a:effectLst>
                  <a:latin typeface="Arial" pitchFamily="34" charset="0"/>
                  <a:cs typeface="Nazanin" pitchFamily="2" charset="-78"/>
                </a:rPr>
                <a:t>التور </a:t>
              </a:r>
              <a:endParaRPr kumimoji="0" lang="en-US" sz="2800" b="1" i="0" u="none" strike="noStrike" cap="none" normalizeH="0" baseline="0" dirty="0" smtClean="0">
                <a:ln>
                  <a:noFill/>
                </a:ln>
                <a:solidFill>
                  <a:srgbClr val="FF3300"/>
                </a:solidFill>
                <a:effectLst>
                  <a:outerShdw blurRad="38100" dist="38100" dir="2700000" algn="tl">
                    <a:srgbClr val="000000"/>
                  </a:outerShdw>
                </a:effectLst>
                <a:latin typeface="Arial" pitchFamily="34" charset="0"/>
                <a:cs typeface="Nazanin" pitchFamily="2" charset="-78"/>
              </a:endParaRPr>
            </a:p>
          </p:txBody>
        </p:sp>
        <p:sp>
          <p:nvSpPr>
            <p:cNvPr id="29" name="_s74770"/>
            <p:cNvSpPr>
              <a:spLocks noChangeArrowheads="1"/>
            </p:cNvSpPr>
            <p:nvPr/>
          </p:nvSpPr>
          <p:spPr bwMode="auto">
            <a:xfrm>
              <a:off x="1424" y="2067"/>
              <a:ext cx="864" cy="288"/>
            </a:xfrm>
            <a:prstGeom prst="roundRect">
              <a:avLst>
                <a:gd name="adj" fmla="val 16667"/>
              </a:avLst>
            </a:prstGeom>
            <a:solidFill>
              <a:schemeClr val="accent1"/>
            </a:solidFill>
            <a:ln w="9525">
              <a:solidFill>
                <a:schemeClr val="tx1"/>
              </a:solidFill>
              <a:round/>
              <a:headEnd/>
              <a:tailEnd/>
            </a:ln>
          </p:spPr>
          <p:txBody>
            <a:bodyPr vert="horz" wrap="none" lIns="71323" tIns="35662" rIns="71323" bIns="35662" numCol="1" anchor="ctr" anchorCtr="0" compatLnSpc="1">
              <a:prstTxWarp prst="textNoShape">
                <a:avLst/>
              </a:prstTxWarp>
            </a:bodyPr>
            <a:lstStyle/>
            <a:p>
              <a:pPr algn="ctr" rtl="0">
                <a:spcBef>
                  <a:spcPct val="0"/>
                </a:spcBef>
                <a:buClrTx/>
                <a:buSzTx/>
              </a:pPr>
              <a:r>
                <a:rPr lang="fa-IR" sz="2000" b="1" dirty="0">
                  <a:solidFill>
                    <a:schemeClr val="bg1"/>
                  </a:solidFill>
                  <a:effectLst/>
                  <a:cs typeface="Nazanin" pitchFamily="2" charset="-78"/>
                </a:rPr>
                <a:t>كلاسيك </a:t>
              </a:r>
              <a:endParaRPr lang="en-US" sz="2000" b="1" dirty="0">
                <a:solidFill>
                  <a:schemeClr val="bg1"/>
                </a:solidFill>
                <a:effectLst/>
                <a:cs typeface="Nazanin" pitchFamily="2" charset="-78"/>
              </a:endParaRPr>
            </a:p>
          </p:txBody>
        </p:sp>
        <p:sp>
          <p:nvSpPr>
            <p:cNvPr id="30" name="_s74771"/>
            <p:cNvSpPr>
              <a:spLocks noChangeArrowheads="1"/>
            </p:cNvSpPr>
            <p:nvPr/>
          </p:nvSpPr>
          <p:spPr bwMode="auto">
            <a:xfrm>
              <a:off x="2000" y="2499"/>
              <a:ext cx="864" cy="320"/>
            </a:xfrm>
            <a:prstGeom prst="roundRect">
              <a:avLst>
                <a:gd name="adj" fmla="val 16667"/>
              </a:avLst>
            </a:prstGeom>
            <a:solidFill>
              <a:schemeClr val="accent1"/>
            </a:solidFill>
            <a:ln w="9525">
              <a:solidFill>
                <a:schemeClr val="tx1"/>
              </a:solidFill>
              <a:round/>
              <a:headEnd/>
              <a:tailEnd/>
            </a:ln>
          </p:spPr>
          <p:txBody>
            <a:bodyPr vert="horz" wrap="none" lIns="71323" tIns="35662" rIns="71323" bIns="35662" numCol="1" anchor="ctr" anchorCtr="0" compatLnSpc="1">
              <a:prstTxWarp prst="textNoShape">
                <a:avLst/>
              </a:prstTxWarp>
            </a:bodyPr>
            <a:lstStyle/>
            <a:p>
              <a:pPr algn="ctr" rtl="0">
                <a:spcBef>
                  <a:spcPct val="0"/>
                </a:spcBef>
                <a:buClrTx/>
                <a:buSzTx/>
              </a:pPr>
              <a:r>
                <a:rPr lang="fa-IR" sz="2000" b="1" dirty="0">
                  <a:solidFill>
                    <a:schemeClr val="bg1"/>
                  </a:solidFill>
                  <a:effectLst/>
                  <a:cs typeface="Nazanin" pitchFamily="2" charset="-78"/>
                </a:rPr>
                <a:t>اوگاوا</a:t>
              </a:r>
              <a:endParaRPr lang="en-US" sz="2000" b="1" dirty="0">
                <a:solidFill>
                  <a:schemeClr val="bg1"/>
                </a:solidFill>
                <a:effectLst/>
                <a:cs typeface="Nazanin" pitchFamily="2" charset="-78"/>
              </a:endParaRPr>
            </a:p>
          </p:txBody>
        </p:sp>
        <p:sp>
          <p:nvSpPr>
            <p:cNvPr id="31" name="_s74772"/>
            <p:cNvSpPr>
              <a:spLocks noChangeArrowheads="1"/>
            </p:cNvSpPr>
            <p:nvPr/>
          </p:nvSpPr>
          <p:spPr bwMode="auto">
            <a:xfrm>
              <a:off x="2000" y="2963"/>
              <a:ext cx="864" cy="320"/>
            </a:xfrm>
            <a:prstGeom prst="roundRect">
              <a:avLst>
                <a:gd name="adj" fmla="val 16667"/>
              </a:avLst>
            </a:prstGeom>
            <a:solidFill>
              <a:schemeClr val="accent1"/>
            </a:solidFill>
            <a:ln w="9525">
              <a:solidFill>
                <a:schemeClr val="tx1"/>
              </a:solidFill>
              <a:round/>
              <a:headEnd/>
              <a:tailEnd/>
            </a:ln>
          </p:spPr>
          <p:txBody>
            <a:bodyPr vert="horz" wrap="none" lIns="71323" tIns="35662" rIns="71323" bIns="35662" numCol="1" anchor="ctr" anchorCtr="0" compatLnSpc="1">
              <a:prstTxWarp prst="textNoShape">
                <a:avLst/>
              </a:prstTxWarp>
            </a:bodyPr>
            <a:lstStyle/>
            <a:p>
              <a:pPr algn="ctr" rtl="0">
                <a:spcBef>
                  <a:spcPct val="0"/>
                </a:spcBef>
                <a:buClrTx/>
                <a:buSzTx/>
              </a:pPr>
              <a:r>
                <a:rPr lang="fa-IR" sz="2000" b="1" dirty="0">
                  <a:solidFill>
                    <a:schemeClr val="bg1"/>
                  </a:solidFill>
                  <a:effectLst/>
                  <a:cs typeface="Nazanin" pitchFamily="2" charset="-78"/>
                </a:rPr>
                <a:t>اينابا</a:t>
              </a:r>
              <a:endParaRPr lang="en-US" sz="2000" b="1" dirty="0">
                <a:solidFill>
                  <a:schemeClr val="bg1"/>
                </a:solidFill>
                <a:effectLst/>
                <a:cs typeface="Nazanin" pitchFamily="2" charset="-78"/>
              </a:endParaRPr>
            </a:p>
          </p:txBody>
        </p:sp>
        <p:sp>
          <p:nvSpPr>
            <p:cNvPr id="32" name="_s74773"/>
            <p:cNvSpPr>
              <a:spLocks noChangeArrowheads="1"/>
            </p:cNvSpPr>
            <p:nvPr/>
          </p:nvSpPr>
          <p:spPr bwMode="auto">
            <a:xfrm>
              <a:off x="848" y="2499"/>
              <a:ext cx="864" cy="320"/>
            </a:xfrm>
            <a:prstGeom prst="roundRect">
              <a:avLst>
                <a:gd name="adj" fmla="val 16667"/>
              </a:avLst>
            </a:prstGeom>
            <a:solidFill>
              <a:schemeClr val="accent1"/>
            </a:solidFill>
            <a:ln w="9525">
              <a:solidFill>
                <a:schemeClr val="tx1"/>
              </a:solidFill>
              <a:round/>
              <a:headEnd/>
              <a:tailEnd/>
            </a:ln>
          </p:spPr>
          <p:txBody>
            <a:bodyPr vert="horz" wrap="none" lIns="71323" tIns="35662" rIns="71323" bIns="35662" numCol="1" anchor="ctr" anchorCtr="0" compatLnSpc="1">
              <a:prstTxWarp prst="textNoShape">
                <a:avLst/>
              </a:prstTxWarp>
            </a:bodyPr>
            <a:lstStyle/>
            <a:p>
              <a:pPr algn="ctr" rtl="0">
                <a:spcBef>
                  <a:spcPct val="0"/>
                </a:spcBef>
                <a:buClrTx/>
                <a:buSzTx/>
              </a:pPr>
              <a:r>
                <a:rPr lang="fa-IR" sz="2000" b="1" dirty="0">
                  <a:solidFill>
                    <a:schemeClr val="bg1"/>
                  </a:solidFill>
                  <a:effectLst/>
                  <a:cs typeface="Nazanin" pitchFamily="2" charset="-78"/>
                </a:rPr>
                <a:t>اوگاوا </a:t>
              </a:r>
              <a:endParaRPr lang="en-US" sz="2000" b="1" dirty="0">
                <a:solidFill>
                  <a:schemeClr val="bg1"/>
                </a:solidFill>
                <a:effectLst/>
                <a:cs typeface="Nazanin" pitchFamily="2" charset="-78"/>
              </a:endParaRPr>
            </a:p>
          </p:txBody>
        </p:sp>
        <p:sp>
          <p:nvSpPr>
            <p:cNvPr id="33" name="_s74774"/>
            <p:cNvSpPr>
              <a:spLocks noChangeArrowheads="1"/>
            </p:cNvSpPr>
            <p:nvPr/>
          </p:nvSpPr>
          <p:spPr bwMode="auto">
            <a:xfrm>
              <a:off x="848" y="2963"/>
              <a:ext cx="864" cy="320"/>
            </a:xfrm>
            <a:prstGeom prst="roundRect">
              <a:avLst>
                <a:gd name="adj" fmla="val 16667"/>
              </a:avLst>
            </a:prstGeom>
            <a:solidFill>
              <a:srgbClr val="FF0000"/>
            </a:solidFill>
            <a:ln w="9525">
              <a:solidFill>
                <a:schemeClr val="tx1"/>
              </a:solidFill>
              <a:round/>
              <a:headEnd/>
              <a:tailEnd/>
            </a:ln>
          </p:spPr>
          <p:txBody>
            <a:bodyPr vert="horz" wrap="none" lIns="71323" tIns="35662" rIns="71323" bIns="3566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effectLst/>
                  <a:latin typeface="Arial" pitchFamily="34" charset="0"/>
                  <a:cs typeface="Nazanin" pitchFamily="2" charset="-78"/>
                </a:rPr>
                <a:t>اينابا</a:t>
              </a:r>
              <a:endParaRPr kumimoji="0" lang="en-US" sz="1900" b="1" i="0" u="none" strike="noStrike" cap="none" normalizeH="0" baseline="0" dirty="0" smtClean="0">
                <a:ln>
                  <a:noFill/>
                </a:ln>
                <a:effectLst/>
                <a:latin typeface="Arial" pitchFamily="34" charset="0"/>
                <a:cs typeface="Nazanin" pitchFamily="2" charset="-78"/>
              </a:endParaRPr>
            </a:p>
          </p:txBody>
        </p:sp>
        <p:sp>
          <p:nvSpPr>
            <p:cNvPr id="34" name="Text Box 23"/>
            <p:cNvSpPr txBox="1">
              <a:spLocks noChangeArrowheads="1"/>
            </p:cNvSpPr>
            <p:nvPr/>
          </p:nvSpPr>
          <p:spPr bwMode="auto">
            <a:xfrm>
              <a:off x="2955" y="2751"/>
              <a:ext cx="737" cy="192"/>
            </a:xfrm>
            <a:prstGeom prst="rect">
              <a:avLst/>
            </a:prstGeom>
            <a:solidFill>
              <a:srgbClr val="FF00FF"/>
            </a:solidFill>
            <a:ln w="9525">
              <a:solidFill>
                <a:srgbClr val="FF0000"/>
              </a:solid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fa-IR" sz="1800" b="1" i="0" u="none" strike="noStrike" cap="none" normalizeH="0" baseline="0" dirty="0" smtClean="0">
                  <a:ln>
                    <a:noFill/>
                  </a:ln>
                  <a:solidFill>
                    <a:schemeClr val="bg1"/>
                  </a:solidFill>
                  <a:effectLst/>
                  <a:latin typeface="Arial" pitchFamily="34" charset="0"/>
                  <a:cs typeface="Nazanin" pitchFamily="2" charset="-78"/>
                </a:rPr>
                <a:t>از نظر سروتيپ</a:t>
              </a:r>
              <a:endParaRPr kumimoji="0" lang="en-US" sz="1800" b="1" i="0" u="none" strike="noStrike" cap="none" normalizeH="0" baseline="0" dirty="0" smtClean="0">
                <a:ln>
                  <a:noFill/>
                </a:ln>
                <a:solidFill>
                  <a:schemeClr val="bg1"/>
                </a:solidFill>
                <a:effectLst/>
                <a:latin typeface="Arial" pitchFamily="34" charset="0"/>
                <a:cs typeface="Nazanin" pitchFamily="2" charset="-78"/>
              </a:endParaRPr>
            </a:p>
          </p:txBody>
        </p:sp>
        <p:sp>
          <p:nvSpPr>
            <p:cNvPr id="35" name="Text Box 24"/>
            <p:cNvSpPr txBox="1">
              <a:spLocks noChangeArrowheads="1"/>
            </p:cNvSpPr>
            <p:nvPr/>
          </p:nvSpPr>
          <p:spPr bwMode="auto">
            <a:xfrm>
              <a:off x="2955" y="2126"/>
              <a:ext cx="738" cy="187"/>
            </a:xfrm>
            <a:prstGeom prst="rect">
              <a:avLst/>
            </a:prstGeom>
            <a:solidFill>
              <a:srgbClr val="00FF00"/>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fa-IR" sz="1800" b="1" i="0" u="none" strike="noStrike" cap="none" normalizeH="0" baseline="0" dirty="0" smtClean="0">
                  <a:ln>
                    <a:noFill/>
                  </a:ln>
                  <a:solidFill>
                    <a:schemeClr val="bg1"/>
                  </a:solidFill>
                  <a:effectLst/>
                  <a:latin typeface="Arial" pitchFamily="34" charset="0"/>
                  <a:cs typeface="Nazanin" pitchFamily="2" charset="-78"/>
                </a:rPr>
                <a:t>از نظر بيوتيپ</a:t>
              </a:r>
              <a:endParaRPr kumimoji="0" lang="en-US" sz="1800" b="1" i="0" u="none" strike="noStrike" cap="none" normalizeH="0" baseline="0" dirty="0" smtClean="0">
                <a:ln>
                  <a:noFill/>
                </a:ln>
                <a:solidFill>
                  <a:schemeClr val="bg1"/>
                </a:solidFill>
                <a:effectLst/>
                <a:latin typeface="Arial" pitchFamily="34" charset="0"/>
                <a:cs typeface="Nazanin" pitchFamily="2" charset="-78"/>
              </a:endParaRPr>
            </a:p>
          </p:txBody>
        </p:sp>
      </p:grpSp>
      <p:sp>
        <p:nvSpPr>
          <p:cNvPr id="264218" name="AutoShape 26"/>
          <p:cNvSpPr>
            <a:spLocks noChangeArrowheads="1"/>
          </p:cNvSpPr>
          <p:nvPr/>
        </p:nvSpPr>
        <p:spPr bwMode="auto">
          <a:xfrm rot="-899868">
            <a:off x="773113" y="2484438"/>
            <a:ext cx="576262" cy="1079500"/>
          </a:xfrm>
          <a:prstGeom prst="curvedRightArrow">
            <a:avLst>
              <a:gd name="adj1" fmla="val 24968"/>
              <a:gd name="adj2" fmla="val 62434"/>
              <a:gd name="adj3" fmla="val 33333"/>
            </a:avLst>
          </a:prstGeom>
          <a:solidFill>
            <a:srgbClr val="FF3300"/>
          </a:solidFill>
          <a:ln w="9525">
            <a:solidFill>
              <a:schemeClr val="tx1"/>
            </a:solidFill>
            <a:miter lim="800000"/>
            <a:headEnd/>
            <a:tailEnd/>
          </a:ln>
        </p:spPr>
        <p:txBody>
          <a:bodyPr wrap="none" anchor="ctr"/>
          <a:lstStyle/>
          <a:p>
            <a:endParaRPr lang="fa-IR"/>
          </a:p>
        </p:txBody>
      </p:sp>
      <p:sp>
        <p:nvSpPr>
          <p:cNvPr id="264219" name="Text Box 27"/>
          <p:cNvSpPr txBox="1">
            <a:spLocks noChangeArrowheads="1"/>
          </p:cNvSpPr>
          <p:nvPr/>
        </p:nvSpPr>
        <p:spPr bwMode="auto">
          <a:xfrm>
            <a:off x="857224" y="1857364"/>
            <a:ext cx="1728788" cy="830997"/>
          </a:xfrm>
          <a:prstGeom prst="rect">
            <a:avLst/>
          </a:prstGeom>
          <a:noFill/>
          <a:ln w="9525">
            <a:noFill/>
            <a:miter lim="800000"/>
            <a:headEnd/>
            <a:tailEnd/>
          </a:ln>
        </p:spPr>
        <p:txBody>
          <a:bodyPr>
            <a:spAutoFit/>
          </a:bodyPr>
          <a:lstStyle/>
          <a:p>
            <a:pPr algn="ctr">
              <a:spcBef>
                <a:spcPct val="50000"/>
              </a:spcBef>
            </a:pPr>
            <a:r>
              <a:rPr lang="ar-SA" dirty="0">
                <a:solidFill>
                  <a:srgbClr val="FF00FF"/>
                </a:solidFill>
                <a:latin typeface="Arial" charset="0"/>
                <a:cs typeface="Nazanin" pitchFamily="2" charset="-78"/>
              </a:rPr>
              <a:t>عامل ايجا</a:t>
            </a:r>
            <a:r>
              <a:rPr lang="fa-IR" dirty="0">
                <a:solidFill>
                  <a:srgbClr val="FF00FF"/>
                </a:solidFill>
                <a:latin typeface="Arial" charset="0"/>
                <a:cs typeface="Nazanin" pitchFamily="2" charset="-78"/>
              </a:rPr>
              <a:t>د وباي اپيدميك</a:t>
            </a:r>
            <a:endParaRPr lang="en-US" dirty="0">
              <a:solidFill>
                <a:srgbClr val="FF00FF"/>
              </a:solidFill>
              <a:latin typeface="Arial" charset="0"/>
              <a:cs typeface="Nazanin" pitchFamily="2" charset="-78"/>
            </a:endParaRPr>
          </a:p>
        </p:txBody>
      </p:sp>
      <p:sp>
        <p:nvSpPr>
          <p:cNvPr id="264220" name="AutoShape 28"/>
          <p:cNvSpPr>
            <a:spLocks noChangeArrowheads="1"/>
          </p:cNvSpPr>
          <p:nvPr/>
        </p:nvSpPr>
        <p:spPr bwMode="auto">
          <a:xfrm>
            <a:off x="571500" y="4214813"/>
            <a:ext cx="431800" cy="1368425"/>
          </a:xfrm>
          <a:custGeom>
            <a:avLst/>
            <a:gdLst>
              <a:gd name="T0" fmla="*/ 120536327 w 21600"/>
              <a:gd name="T1" fmla="*/ 0 h 21600"/>
              <a:gd name="T2" fmla="*/ 120536327 w 21600"/>
              <a:gd name="T3" fmla="*/ 2147483647 h 21600"/>
              <a:gd name="T4" fmla="*/ 11783483 w 21600"/>
              <a:gd name="T5" fmla="*/ 2147483647 h 21600"/>
              <a:gd name="T6" fmla="*/ 172560092 w 21600"/>
              <a:gd name="T7" fmla="*/ 1545730255 h 21600"/>
              <a:gd name="T8" fmla="*/ 17694720 60000 65536"/>
              <a:gd name="T9" fmla="*/ 5898240 60000 65536"/>
              <a:gd name="T10" fmla="*/ 5898240 60000 65536"/>
              <a:gd name="T11" fmla="*/ 0 60000 65536"/>
              <a:gd name="T12" fmla="*/ 12427 w 21600"/>
              <a:gd name="T13" fmla="*/ 4636 h 21600"/>
              <a:gd name="T14" fmla="*/ 20054 w 21600"/>
              <a:gd name="T15" fmla="*/ 7522 h 21600"/>
            </a:gdLst>
            <a:ahLst/>
            <a:cxnLst>
              <a:cxn ang="T8">
                <a:pos x="T0" y="T1"/>
              </a:cxn>
              <a:cxn ang="T9">
                <a:pos x="T2" y="T3"/>
              </a:cxn>
              <a:cxn ang="T10">
                <a:pos x="T4" y="T5"/>
              </a:cxn>
              <a:cxn ang="T11">
                <a:pos x="T6" y="T7"/>
              </a:cxn>
            </a:cxnLst>
            <a:rect l="T12" t="T13" r="T14" b="T15"/>
            <a:pathLst>
              <a:path w="21600" h="21600">
                <a:moveTo>
                  <a:pt x="21600" y="6079"/>
                </a:moveTo>
                <a:lnTo>
                  <a:pt x="15088" y="0"/>
                </a:lnTo>
                <a:lnTo>
                  <a:pt x="15088" y="4636"/>
                </a:lnTo>
                <a:lnTo>
                  <a:pt x="12427" y="4636"/>
                </a:lnTo>
                <a:cubicBezTo>
                  <a:pt x="5564" y="4636"/>
                  <a:pt x="0" y="8004"/>
                  <a:pt x="0" y="12158"/>
                </a:cubicBezTo>
                <a:lnTo>
                  <a:pt x="0" y="21600"/>
                </a:lnTo>
                <a:lnTo>
                  <a:pt x="2950" y="21600"/>
                </a:lnTo>
                <a:lnTo>
                  <a:pt x="2950" y="12158"/>
                </a:lnTo>
                <a:cubicBezTo>
                  <a:pt x="2950" y="9598"/>
                  <a:pt x="7193" y="7522"/>
                  <a:pt x="12427" y="7522"/>
                </a:cubicBezTo>
                <a:lnTo>
                  <a:pt x="15088" y="7522"/>
                </a:lnTo>
                <a:lnTo>
                  <a:pt x="15088" y="12158"/>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264221" name="Text Box 29"/>
          <p:cNvSpPr txBox="1">
            <a:spLocks noChangeArrowheads="1"/>
          </p:cNvSpPr>
          <p:nvPr/>
        </p:nvSpPr>
        <p:spPr bwMode="auto">
          <a:xfrm>
            <a:off x="214282" y="5429264"/>
            <a:ext cx="1390630" cy="1200329"/>
          </a:xfrm>
          <a:prstGeom prst="rect">
            <a:avLst/>
          </a:prstGeom>
          <a:solidFill>
            <a:schemeClr val="accent1"/>
          </a:solidFill>
          <a:ln w="9525">
            <a:noFill/>
            <a:miter lim="800000"/>
            <a:headEnd/>
            <a:tailEnd/>
          </a:ln>
        </p:spPr>
        <p:txBody>
          <a:bodyPr wrap="square">
            <a:spAutoFit/>
          </a:bodyPr>
          <a:lstStyle/>
          <a:p>
            <a:pPr algn="ctr">
              <a:spcBef>
                <a:spcPct val="50000"/>
              </a:spcBef>
            </a:pPr>
            <a:r>
              <a:rPr lang="ar-SA" dirty="0">
                <a:solidFill>
                  <a:srgbClr val="FF00FF"/>
                </a:solidFill>
                <a:latin typeface="Arial" charset="0"/>
                <a:cs typeface="Nazanin" pitchFamily="2" charset="-78"/>
              </a:rPr>
              <a:t>عامل ايجا</a:t>
            </a:r>
            <a:r>
              <a:rPr lang="fa-IR" dirty="0">
                <a:solidFill>
                  <a:srgbClr val="FF00FF"/>
                </a:solidFill>
                <a:latin typeface="Arial" charset="0"/>
                <a:cs typeface="Nazanin" pitchFamily="2" charset="-78"/>
              </a:rPr>
              <a:t>د همه گيري هاي اخير</a:t>
            </a:r>
            <a:endParaRPr lang="en-US" dirty="0">
              <a:solidFill>
                <a:srgbClr val="FF00FF"/>
              </a:solidFill>
              <a:latin typeface="Arial" charset="0"/>
              <a:cs typeface="Nazanin" pitchFamily="2" charset="-78"/>
            </a:endParaRPr>
          </a:p>
        </p:txBody>
      </p:sp>
      <p:sp>
        <p:nvSpPr>
          <p:cNvPr id="264222" name="Text Box 30"/>
          <p:cNvSpPr txBox="1">
            <a:spLocks noChangeArrowheads="1"/>
          </p:cNvSpPr>
          <p:nvPr/>
        </p:nvSpPr>
        <p:spPr bwMode="auto">
          <a:xfrm>
            <a:off x="6011863" y="1700213"/>
            <a:ext cx="2520950" cy="701675"/>
          </a:xfrm>
          <a:prstGeom prst="rect">
            <a:avLst/>
          </a:prstGeom>
          <a:noFill/>
          <a:ln w="9525">
            <a:noFill/>
            <a:miter lim="800000"/>
            <a:headEnd/>
            <a:tailEnd/>
          </a:ln>
        </p:spPr>
        <p:txBody>
          <a:bodyPr>
            <a:spAutoFit/>
          </a:bodyPr>
          <a:lstStyle/>
          <a:p>
            <a:pPr algn="ctr">
              <a:spcBef>
                <a:spcPct val="50000"/>
              </a:spcBef>
            </a:pPr>
            <a:r>
              <a:rPr lang="fa-IR" sz="4000">
                <a:solidFill>
                  <a:srgbClr val="FF3300"/>
                </a:solidFill>
                <a:latin typeface="Arial" charset="0"/>
                <a:cs typeface="Nazanin" pitchFamily="2" charset="-78"/>
              </a:rPr>
              <a:t>انواع ويبريو</a:t>
            </a:r>
            <a:endParaRPr lang="en-US" sz="4000">
              <a:solidFill>
                <a:srgbClr val="FF3300"/>
              </a:solidFill>
              <a:latin typeface="Arial" charset="0"/>
              <a:cs typeface="Nazanin" pitchFamily="2" charset="-78"/>
            </a:endParaRPr>
          </a:p>
        </p:txBody>
      </p:sp>
      <p:pic>
        <p:nvPicPr>
          <p:cNvPr id="10241" name="Picture 1"/>
          <p:cNvPicPr>
            <a:picLocks noChangeAspect="1" noChangeArrowheads="1"/>
          </p:cNvPicPr>
          <p:nvPr/>
        </p:nvPicPr>
        <p:blipFill>
          <a:blip r:embed="rId2"/>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64194"/>
                                        </p:tgtEl>
                                        <p:attrNameLst>
                                          <p:attrName>style.visibility</p:attrName>
                                        </p:attrNameLst>
                                      </p:cBhvr>
                                      <p:to>
                                        <p:strVal val="visible"/>
                                      </p:to>
                                    </p:set>
                                    <p:animEffect transition="in" filter="wipe(down)">
                                      <p:cBhvr>
                                        <p:cTn id="7" dur="580">
                                          <p:stCondLst>
                                            <p:cond delay="0"/>
                                          </p:stCondLst>
                                        </p:cTn>
                                        <p:tgtEl>
                                          <p:spTgt spid="264194"/>
                                        </p:tgtEl>
                                      </p:cBhvr>
                                    </p:animEffect>
                                    <p:anim calcmode="lin" valueType="num">
                                      <p:cBhvr>
                                        <p:cTn id="8" dur="1822" tmFilter="0,0; 0.14,0.36; 0.43,0.73; 0.71,0.91; 1.0,1.0">
                                          <p:stCondLst>
                                            <p:cond delay="0"/>
                                          </p:stCondLst>
                                        </p:cTn>
                                        <p:tgtEl>
                                          <p:spTgt spid="26419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419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419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419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4194"/>
                                        </p:tgtEl>
                                        <p:attrNameLst>
                                          <p:attrName>ppt_y</p:attrName>
                                        </p:attrNameLst>
                                      </p:cBhvr>
                                      <p:tavLst>
                                        <p:tav tm="0" fmla="#ppt_y-sin(pi*$)/81">
                                          <p:val>
                                            <p:fltVal val="0"/>
                                          </p:val>
                                        </p:tav>
                                        <p:tav tm="100000">
                                          <p:val>
                                            <p:fltVal val="1"/>
                                          </p:val>
                                        </p:tav>
                                      </p:tavLst>
                                    </p:anim>
                                    <p:animScale>
                                      <p:cBhvr>
                                        <p:cTn id="13" dur="26">
                                          <p:stCondLst>
                                            <p:cond delay="650"/>
                                          </p:stCondLst>
                                        </p:cTn>
                                        <p:tgtEl>
                                          <p:spTgt spid="264194"/>
                                        </p:tgtEl>
                                      </p:cBhvr>
                                      <p:to x="100000" y="60000"/>
                                    </p:animScale>
                                    <p:animScale>
                                      <p:cBhvr>
                                        <p:cTn id="14" dur="166" decel="50000">
                                          <p:stCondLst>
                                            <p:cond delay="676"/>
                                          </p:stCondLst>
                                        </p:cTn>
                                        <p:tgtEl>
                                          <p:spTgt spid="264194"/>
                                        </p:tgtEl>
                                      </p:cBhvr>
                                      <p:to x="100000" y="100000"/>
                                    </p:animScale>
                                    <p:animScale>
                                      <p:cBhvr>
                                        <p:cTn id="15" dur="26">
                                          <p:stCondLst>
                                            <p:cond delay="1312"/>
                                          </p:stCondLst>
                                        </p:cTn>
                                        <p:tgtEl>
                                          <p:spTgt spid="264194"/>
                                        </p:tgtEl>
                                      </p:cBhvr>
                                      <p:to x="100000" y="80000"/>
                                    </p:animScale>
                                    <p:animScale>
                                      <p:cBhvr>
                                        <p:cTn id="16" dur="166" decel="50000">
                                          <p:stCondLst>
                                            <p:cond delay="1338"/>
                                          </p:stCondLst>
                                        </p:cTn>
                                        <p:tgtEl>
                                          <p:spTgt spid="264194"/>
                                        </p:tgtEl>
                                      </p:cBhvr>
                                      <p:to x="100000" y="100000"/>
                                    </p:animScale>
                                    <p:animScale>
                                      <p:cBhvr>
                                        <p:cTn id="17" dur="26">
                                          <p:stCondLst>
                                            <p:cond delay="1642"/>
                                          </p:stCondLst>
                                        </p:cTn>
                                        <p:tgtEl>
                                          <p:spTgt spid="264194"/>
                                        </p:tgtEl>
                                      </p:cBhvr>
                                      <p:to x="100000" y="90000"/>
                                    </p:animScale>
                                    <p:animScale>
                                      <p:cBhvr>
                                        <p:cTn id="18" dur="166" decel="50000">
                                          <p:stCondLst>
                                            <p:cond delay="1668"/>
                                          </p:stCondLst>
                                        </p:cTn>
                                        <p:tgtEl>
                                          <p:spTgt spid="264194"/>
                                        </p:tgtEl>
                                      </p:cBhvr>
                                      <p:to x="100000" y="100000"/>
                                    </p:animScale>
                                    <p:animScale>
                                      <p:cBhvr>
                                        <p:cTn id="19" dur="26">
                                          <p:stCondLst>
                                            <p:cond delay="1808"/>
                                          </p:stCondLst>
                                        </p:cTn>
                                        <p:tgtEl>
                                          <p:spTgt spid="264194"/>
                                        </p:tgtEl>
                                      </p:cBhvr>
                                      <p:to x="100000" y="95000"/>
                                    </p:animScale>
                                    <p:animScale>
                                      <p:cBhvr>
                                        <p:cTn id="20" dur="166" decel="50000">
                                          <p:stCondLst>
                                            <p:cond delay="1834"/>
                                          </p:stCondLst>
                                        </p:cTn>
                                        <p:tgtEl>
                                          <p:spTgt spid="26419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64222"/>
                                        </p:tgtEl>
                                        <p:attrNameLst>
                                          <p:attrName>style.visibility</p:attrName>
                                        </p:attrNameLst>
                                      </p:cBhvr>
                                      <p:to>
                                        <p:strVal val="visible"/>
                                      </p:to>
                                    </p:set>
                                    <p:anim calcmode="lin" valueType="num">
                                      <p:cBhvr>
                                        <p:cTn id="25" dur="500" fill="hold"/>
                                        <p:tgtEl>
                                          <p:spTgt spid="264222"/>
                                        </p:tgtEl>
                                        <p:attrNameLst>
                                          <p:attrName>ppt_w</p:attrName>
                                        </p:attrNameLst>
                                      </p:cBhvr>
                                      <p:tavLst>
                                        <p:tav tm="0">
                                          <p:val>
                                            <p:fltVal val="0"/>
                                          </p:val>
                                        </p:tav>
                                        <p:tav tm="100000">
                                          <p:val>
                                            <p:strVal val="#ppt_w"/>
                                          </p:val>
                                        </p:tav>
                                      </p:tavLst>
                                    </p:anim>
                                    <p:anim calcmode="lin" valueType="num">
                                      <p:cBhvr>
                                        <p:cTn id="26" dur="500" fill="hold"/>
                                        <p:tgtEl>
                                          <p:spTgt spid="264222"/>
                                        </p:tgtEl>
                                        <p:attrNameLst>
                                          <p:attrName>ppt_h</p:attrName>
                                        </p:attrNameLst>
                                      </p:cBhvr>
                                      <p:tavLst>
                                        <p:tav tm="0">
                                          <p:val>
                                            <p:fltVal val="0"/>
                                          </p:val>
                                        </p:tav>
                                        <p:tav tm="100000">
                                          <p:val>
                                            <p:strVal val="#ppt_h"/>
                                          </p:val>
                                        </p:tav>
                                      </p:tavLst>
                                    </p:anim>
                                    <p:animEffect transition="in" filter="fade">
                                      <p:cBhvr>
                                        <p:cTn id="27" dur="500"/>
                                        <p:tgtEl>
                                          <p:spTgt spid="264222"/>
                                        </p:tgtEl>
                                      </p:cBhvr>
                                    </p:animEffect>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grpId="0" nodeType="clickEffect">
                                  <p:stCondLst>
                                    <p:cond delay="0"/>
                                  </p:stCondLst>
                                  <p:childTnLst>
                                    <p:set>
                                      <p:cBhvr>
                                        <p:cTn id="31" dur="1" fill="hold">
                                          <p:stCondLst>
                                            <p:cond delay="0"/>
                                          </p:stCondLst>
                                        </p:cTn>
                                        <p:tgtEl>
                                          <p:spTgt spid="264218"/>
                                        </p:tgtEl>
                                        <p:attrNameLst>
                                          <p:attrName>style.visibility</p:attrName>
                                        </p:attrNameLst>
                                      </p:cBhvr>
                                      <p:to>
                                        <p:strVal val="visible"/>
                                      </p:to>
                                    </p:set>
                                    <p:animEffect transition="in" filter="fade">
                                      <p:cBhvr>
                                        <p:cTn id="32" dur="2000"/>
                                        <p:tgtEl>
                                          <p:spTgt spid="264218"/>
                                        </p:tgtEl>
                                      </p:cBhvr>
                                    </p:animEffect>
                                    <p:anim calcmode="lin" valueType="num">
                                      <p:cBhvr>
                                        <p:cTn id="33" dur="2000" fill="hold"/>
                                        <p:tgtEl>
                                          <p:spTgt spid="264218"/>
                                        </p:tgtEl>
                                        <p:attrNameLst>
                                          <p:attrName>style.rotation</p:attrName>
                                        </p:attrNameLst>
                                      </p:cBhvr>
                                      <p:tavLst>
                                        <p:tav tm="0">
                                          <p:val>
                                            <p:fltVal val="720"/>
                                          </p:val>
                                        </p:tav>
                                        <p:tav tm="100000">
                                          <p:val>
                                            <p:fltVal val="0"/>
                                          </p:val>
                                        </p:tav>
                                      </p:tavLst>
                                    </p:anim>
                                    <p:anim calcmode="lin" valueType="num">
                                      <p:cBhvr>
                                        <p:cTn id="34" dur="2000" fill="hold"/>
                                        <p:tgtEl>
                                          <p:spTgt spid="264218"/>
                                        </p:tgtEl>
                                        <p:attrNameLst>
                                          <p:attrName>ppt_h</p:attrName>
                                        </p:attrNameLst>
                                      </p:cBhvr>
                                      <p:tavLst>
                                        <p:tav tm="0">
                                          <p:val>
                                            <p:fltVal val="0"/>
                                          </p:val>
                                        </p:tav>
                                        <p:tav tm="100000">
                                          <p:val>
                                            <p:strVal val="#ppt_h"/>
                                          </p:val>
                                        </p:tav>
                                      </p:tavLst>
                                    </p:anim>
                                    <p:anim calcmode="lin" valueType="num">
                                      <p:cBhvr>
                                        <p:cTn id="35" dur="2000" fill="hold"/>
                                        <p:tgtEl>
                                          <p:spTgt spid="264218"/>
                                        </p:tgtEl>
                                        <p:attrNameLst>
                                          <p:attrName>ppt_w</p:attrName>
                                        </p:attrNameLst>
                                      </p:cBhvr>
                                      <p:tavLst>
                                        <p:tav tm="0">
                                          <p:val>
                                            <p:fltVal val="0"/>
                                          </p:val>
                                        </p:tav>
                                        <p:tav tm="100000">
                                          <p:val>
                                            <p:strVal val="#ppt_w"/>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264219"/>
                                        </p:tgtEl>
                                        <p:attrNameLst>
                                          <p:attrName>style.visibility</p:attrName>
                                        </p:attrNameLst>
                                      </p:cBhvr>
                                      <p:to>
                                        <p:strVal val="visible"/>
                                      </p:to>
                                    </p:set>
                                    <p:anim calcmode="lin" valueType="num">
                                      <p:cBhvr>
                                        <p:cTn id="40" dur="500" fill="hold"/>
                                        <p:tgtEl>
                                          <p:spTgt spid="264219"/>
                                        </p:tgtEl>
                                        <p:attrNameLst>
                                          <p:attrName>ppt_w</p:attrName>
                                        </p:attrNameLst>
                                      </p:cBhvr>
                                      <p:tavLst>
                                        <p:tav tm="0">
                                          <p:val>
                                            <p:fltVal val="0"/>
                                          </p:val>
                                        </p:tav>
                                        <p:tav tm="100000">
                                          <p:val>
                                            <p:strVal val="#ppt_w"/>
                                          </p:val>
                                        </p:tav>
                                      </p:tavLst>
                                    </p:anim>
                                    <p:anim calcmode="lin" valueType="num">
                                      <p:cBhvr>
                                        <p:cTn id="41" dur="500" fill="hold"/>
                                        <p:tgtEl>
                                          <p:spTgt spid="264219"/>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264220"/>
                                        </p:tgtEl>
                                        <p:attrNameLst>
                                          <p:attrName>style.visibility</p:attrName>
                                        </p:attrNameLst>
                                      </p:cBhvr>
                                      <p:to>
                                        <p:strVal val="visible"/>
                                      </p:to>
                                    </p:set>
                                    <p:anim calcmode="lin" valueType="num">
                                      <p:cBhvr>
                                        <p:cTn id="46" dur="500" fill="hold"/>
                                        <p:tgtEl>
                                          <p:spTgt spid="264220"/>
                                        </p:tgtEl>
                                        <p:attrNameLst>
                                          <p:attrName>ppt_w</p:attrName>
                                        </p:attrNameLst>
                                      </p:cBhvr>
                                      <p:tavLst>
                                        <p:tav tm="0">
                                          <p:val>
                                            <p:fltVal val="0"/>
                                          </p:val>
                                        </p:tav>
                                        <p:tav tm="100000">
                                          <p:val>
                                            <p:strVal val="#ppt_w"/>
                                          </p:val>
                                        </p:tav>
                                      </p:tavLst>
                                    </p:anim>
                                    <p:anim calcmode="lin" valueType="num">
                                      <p:cBhvr>
                                        <p:cTn id="47" dur="500" fill="hold"/>
                                        <p:tgtEl>
                                          <p:spTgt spid="264220"/>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7" presetClass="entr" presetSubtype="10" fill="hold" grpId="0" nodeType="clickEffect">
                                  <p:stCondLst>
                                    <p:cond delay="0"/>
                                  </p:stCondLst>
                                  <p:childTnLst>
                                    <p:set>
                                      <p:cBhvr>
                                        <p:cTn id="51" dur="1" fill="hold">
                                          <p:stCondLst>
                                            <p:cond delay="0"/>
                                          </p:stCondLst>
                                        </p:cTn>
                                        <p:tgtEl>
                                          <p:spTgt spid="264221"/>
                                        </p:tgtEl>
                                        <p:attrNameLst>
                                          <p:attrName>style.visibility</p:attrName>
                                        </p:attrNameLst>
                                      </p:cBhvr>
                                      <p:to>
                                        <p:strVal val="visible"/>
                                      </p:to>
                                    </p:set>
                                    <p:anim calcmode="lin" valueType="num">
                                      <p:cBhvr>
                                        <p:cTn id="52" dur="500" fill="hold"/>
                                        <p:tgtEl>
                                          <p:spTgt spid="264221"/>
                                        </p:tgtEl>
                                        <p:attrNameLst>
                                          <p:attrName>ppt_w</p:attrName>
                                        </p:attrNameLst>
                                      </p:cBhvr>
                                      <p:tavLst>
                                        <p:tav tm="0">
                                          <p:val>
                                            <p:fltVal val="0"/>
                                          </p:val>
                                        </p:tav>
                                        <p:tav tm="100000">
                                          <p:val>
                                            <p:strVal val="#ppt_w"/>
                                          </p:val>
                                        </p:tav>
                                      </p:tavLst>
                                    </p:anim>
                                    <p:anim calcmode="lin" valueType="num">
                                      <p:cBhvr>
                                        <p:cTn id="53" dur="500" fill="hold"/>
                                        <p:tgtEl>
                                          <p:spTgt spid="2642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18" grpId="0" animBg="1"/>
      <p:bldP spid="264219" grpId="0"/>
      <p:bldP spid="264220" grpId="0" animBg="1"/>
      <p:bldP spid="264221" grpId="0" animBg="1"/>
      <p:bldP spid="26422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28596" y="428604"/>
            <a:ext cx="8229600" cy="6000792"/>
          </a:xfrm>
        </p:spPr>
        <p:txBody>
          <a:bodyPr/>
          <a:lstStyle/>
          <a:p>
            <a:pPr algn="r" rtl="1" eaLnBrk="1" hangingPunct="1">
              <a:buClr>
                <a:schemeClr val="tx1"/>
              </a:buClr>
              <a:buFont typeface="Wingdings" pitchFamily="2" charset="2"/>
              <a:buNone/>
              <a:defRPr/>
            </a:pPr>
            <a:r>
              <a:rPr lang="fa-IR" dirty="0" smtClean="0">
                <a:solidFill>
                  <a:srgbClr val="FFFF00"/>
                </a:solidFill>
              </a:rPr>
              <a:t>3-ويبريوها به صورت همزيست با زئوپلانكتونهاي آبهاي اقيانوسها زندگي مي كنند و درصورت مساعد شدن درجه حرارت وشوري اين آبها جمعيت آنها به شدت افزايش يافته واز طريق صدف ها يا ديگر محصولات دريائي به انسانها منتقل مي شوند.</a:t>
            </a:r>
          </a:p>
          <a:p>
            <a:pPr algn="r" rtl="1" eaLnBrk="1" hangingPunct="1">
              <a:buClr>
                <a:schemeClr val="tx1"/>
              </a:buClr>
              <a:buFont typeface="Wingdings" pitchFamily="2" charset="2"/>
              <a:buNone/>
              <a:defRPr/>
            </a:pPr>
            <a:endParaRPr lang="fa-IR" dirty="0" smtClean="0">
              <a:solidFill>
                <a:srgbClr val="FFFF00"/>
              </a:solidFill>
            </a:endParaRPr>
          </a:p>
          <a:p>
            <a:pPr algn="r" rtl="1" eaLnBrk="1" hangingPunct="1">
              <a:buClr>
                <a:schemeClr val="tx1"/>
              </a:buClr>
              <a:buFont typeface="Wingdings" pitchFamily="2" charset="2"/>
              <a:buNone/>
              <a:defRPr/>
            </a:pPr>
            <a:r>
              <a:rPr lang="fa-IR" dirty="0" smtClean="0">
                <a:solidFill>
                  <a:srgbClr val="FFFF00"/>
                </a:solidFill>
              </a:rPr>
              <a:t>4-سروتيپ </a:t>
            </a:r>
            <a:r>
              <a:rPr lang="en-US" dirty="0" smtClean="0">
                <a:solidFill>
                  <a:srgbClr val="FFFF00"/>
                </a:solidFill>
              </a:rPr>
              <a:t>O1</a:t>
            </a:r>
            <a:r>
              <a:rPr lang="fa-IR" dirty="0" smtClean="0">
                <a:solidFill>
                  <a:srgbClr val="FFFF00"/>
                </a:solidFill>
              </a:rPr>
              <a:t>داراي 3 بيوتيپ اوگاوا (</a:t>
            </a:r>
            <a:r>
              <a:rPr lang="en-US" dirty="0" smtClean="0">
                <a:solidFill>
                  <a:srgbClr val="FFFF00"/>
                </a:solidFill>
              </a:rPr>
              <a:t>AB</a:t>
            </a:r>
            <a:r>
              <a:rPr lang="fa-IR" dirty="0" smtClean="0">
                <a:solidFill>
                  <a:srgbClr val="FFFF00"/>
                </a:solidFill>
              </a:rPr>
              <a:t>)، اينابا (</a:t>
            </a:r>
            <a:r>
              <a:rPr lang="en-US" dirty="0" smtClean="0">
                <a:solidFill>
                  <a:srgbClr val="FFFF00"/>
                </a:solidFill>
              </a:rPr>
              <a:t>AC</a:t>
            </a:r>
            <a:r>
              <a:rPr lang="fa-IR" dirty="0" smtClean="0">
                <a:solidFill>
                  <a:srgbClr val="FFFF00"/>
                </a:solidFill>
              </a:rPr>
              <a:t>)، هيكوجيما</a:t>
            </a:r>
          </a:p>
          <a:p>
            <a:pPr algn="r" rtl="1" eaLnBrk="1" hangingPunct="1">
              <a:buClr>
                <a:schemeClr val="tx1"/>
              </a:buClr>
              <a:buFont typeface="Wingdings" pitchFamily="2" charset="2"/>
              <a:buNone/>
              <a:defRPr/>
            </a:pPr>
            <a:r>
              <a:rPr lang="fa-IR" dirty="0" smtClean="0">
                <a:solidFill>
                  <a:srgbClr val="FFFF00"/>
                </a:solidFill>
              </a:rPr>
              <a:t>(</a:t>
            </a:r>
            <a:r>
              <a:rPr lang="en-US" dirty="0" smtClean="0">
                <a:solidFill>
                  <a:srgbClr val="FFFF00"/>
                </a:solidFill>
              </a:rPr>
              <a:t>ABC</a:t>
            </a:r>
            <a:r>
              <a:rPr lang="fa-IR" dirty="0" smtClean="0">
                <a:solidFill>
                  <a:srgbClr val="FFFF00"/>
                </a:solidFill>
              </a:rPr>
              <a:t>) ميباشد.</a:t>
            </a:r>
          </a:p>
          <a:p>
            <a:pPr algn="r" rtl="1" eaLnBrk="1" hangingPunct="1">
              <a:buClr>
                <a:schemeClr val="tx1"/>
              </a:buClr>
              <a:buFont typeface="Wingdings" pitchFamily="2" charset="2"/>
              <a:buNone/>
              <a:defRPr/>
            </a:pPr>
            <a:endParaRPr lang="fa-IR" dirty="0" smtClean="0">
              <a:solidFill>
                <a:srgbClr val="FFFF00"/>
              </a:solidFill>
            </a:endParaRPr>
          </a:p>
          <a:p>
            <a:pPr algn="r" rtl="1" eaLnBrk="1" hangingPunct="1">
              <a:buClr>
                <a:schemeClr val="tx1"/>
              </a:buClr>
              <a:buFont typeface="Wingdings" pitchFamily="2" charset="2"/>
              <a:buNone/>
              <a:defRPr/>
            </a:pPr>
            <a:r>
              <a:rPr lang="fa-IR" dirty="0" smtClean="0">
                <a:solidFill>
                  <a:srgbClr val="FFFF00"/>
                </a:solidFill>
              </a:rPr>
              <a:t>5-هر كدام از بيوتيپ هاي فوق داراي فنوتيپ التور يا كلاسيك مي باشند.</a:t>
            </a:r>
            <a:endParaRPr lang="en-US" dirty="0" smtClean="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stCondLst>
                                            <p:cond delay="0"/>
                                          </p:stCondLst>
                                        </p:cTn>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fade">
                                      <p:cBhvr>
                                        <p:cTn id="12" dur="1000">
                                          <p:stCondLst>
                                            <p:cond delay="0"/>
                                          </p:stCondLst>
                                        </p:cTn>
                                        <p:tgtEl>
                                          <p:spTgt spid="296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animEffect transition="in" filter="fade">
                                      <p:cBhvr>
                                        <p:cTn id="17" dur="1000">
                                          <p:stCondLst>
                                            <p:cond delay="0"/>
                                          </p:stCondLst>
                                        </p:cTn>
                                        <p:tgtEl>
                                          <p:spTgt spid="296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699">
                                            <p:txEl>
                                              <p:pRg st="5" end="5"/>
                                            </p:txEl>
                                          </p:spTgt>
                                        </p:tgtEl>
                                        <p:attrNameLst>
                                          <p:attrName>style.visibility</p:attrName>
                                        </p:attrNameLst>
                                      </p:cBhvr>
                                      <p:to>
                                        <p:strVal val="visible"/>
                                      </p:to>
                                    </p:set>
                                    <p:animEffect transition="in" filter="fade">
                                      <p:cBhvr>
                                        <p:cTn id="22" dur="1000">
                                          <p:stCondLst>
                                            <p:cond delay="0"/>
                                          </p:stCondLst>
                                        </p:cTn>
                                        <p:tgtEl>
                                          <p:spTgt spid="29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857224" y="857232"/>
            <a:ext cx="7696200" cy="5572164"/>
          </a:xfrm>
        </p:spPr>
        <p:txBody>
          <a:bodyPr/>
          <a:lstStyle/>
          <a:p>
            <a:pPr algn="ctr" rtl="1" eaLnBrk="1" hangingPunct="1"/>
            <a:endParaRPr lang="fa-IR" sz="5400" dirty="0" smtClean="0">
              <a:solidFill>
                <a:srgbClr val="FF0000"/>
              </a:solidFill>
              <a:cs typeface="B Jadid" pitchFamily="2" charset="-78"/>
            </a:endParaRPr>
          </a:p>
          <a:p>
            <a:pPr algn="ctr" rtl="1" eaLnBrk="1" hangingPunct="1"/>
            <a:r>
              <a:rPr lang="fa-IR" sz="15600" dirty="0" smtClean="0">
                <a:solidFill>
                  <a:srgbClr val="FF0000"/>
                </a:solidFill>
                <a:cs typeface="B Jadid" pitchFamily="2" charset="-78"/>
              </a:rPr>
              <a:t>سلام</a:t>
            </a:r>
            <a:endParaRPr lang="en-US" sz="15600" dirty="0" smtClean="0">
              <a:solidFill>
                <a:srgbClr val="FF0000"/>
              </a:solidFill>
              <a:cs typeface="B Jadid" pitchFamily="2" charset="-78"/>
            </a:endParaRPr>
          </a:p>
        </p:txBody>
      </p:sp>
    </p:spTree>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435975" cy="6178550"/>
          </a:xfrm>
        </p:spPr>
        <p:txBody>
          <a:bodyPr/>
          <a:lstStyle/>
          <a:p>
            <a:pPr algn="r" eaLnBrk="1" hangingPunct="1">
              <a:defRPr/>
            </a:pPr>
            <a:r>
              <a:rPr lang="fa-IR" sz="2800" b="1" dirty="0" smtClean="0">
                <a:solidFill>
                  <a:srgbClr val="FFFF00"/>
                </a:solidFill>
              </a:rPr>
              <a:t>6- در شرايطي كه ويبريوها در شرايط نامساعد باشند به صورت خفته درآمده واز كشت آب نمي توان ويبريو جدانمود.</a:t>
            </a:r>
            <a:br>
              <a:rPr lang="fa-IR" sz="2800" b="1" dirty="0" smtClean="0">
                <a:solidFill>
                  <a:srgbClr val="FFFF00"/>
                </a:solidFill>
              </a:rPr>
            </a:br>
            <a:r>
              <a:rPr lang="fa-IR" sz="2800" b="1" dirty="0" smtClean="0">
                <a:solidFill>
                  <a:srgbClr val="FFFF00"/>
                </a:solidFill>
              </a:rPr>
              <a:t/>
            </a:r>
            <a:br>
              <a:rPr lang="fa-IR" sz="2800" b="1" dirty="0" smtClean="0">
                <a:solidFill>
                  <a:srgbClr val="FFFF00"/>
                </a:solidFill>
              </a:rPr>
            </a:br>
            <a:r>
              <a:rPr lang="fa-IR" sz="2800" b="1" dirty="0" smtClean="0">
                <a:solidFill>
                  <a:srgbClr val="FFFF00"/>
                </a:solidFill>
              </a:rPr>
              <a:t>7-وقتي ويبريوها وارد بدن انسانها مي شوند بيماريزائي آنها به شدت افزايش يافته وبا هر بار ترانزيت اين پاتوژنيسيته افزايش مي يابد.</a:t>
            </a:r>
            <a:br>
              <a:rPr lang="fa-IR" sz="2800" b="1" dirty="0" smtClean="0">
                <a:solidFill>
                  <a:srgbClr val="FFFF00"/>
                </a:solidFill>
              </a:rPr>
            </a:br>
            <a:r>
              <a:rPr lang="fa-IR" sz="2800" b="1" dirty="0" smtClean="0">
                <a:solidFill>
                  <a:srgbClr val="FFFF00"/>
                </a:solidFill>
              </a:rPr>
              <a:t/>
            </a:r>
            <a:br>
              <a:rPr lang="fa-IR" sz="2800" b="1" dirty="0" smtClean="0">
                <a:solidFill>
                  <a:srgbClr val="FFFF00"/>
                </a:solidFill>
              </a:rPr>
            </a:br>
            <a:r>
              <a:rPr lang="fa-IR" sz="2800" b="1" dirty="0" smtClean="0">
                <a:solidFill>
                  <a:srgbClr val="FFFF00"/>
                </a:solidFill>
              </a:rPr>
              <a:t>8-ويبريو در </a:t>
            </a:r>
            <a:r>
              <a:rPr lang="fa-IR" sz="2800" b="1" dirty="0" smtClean="0">
                <a:solidFill>
                  <a:srgbClr val="FFFF00"/>
                </a:solidFill>
              </a:rPr>
              <a:t>بعضي مواقع مثلا سبزي آلوده تا </a:t>
            </a:r>
            <a:r>
              <a:rPr lang="fa-IR" sz="2800" b="1" dirty="0" smtClean="0">
                <a:solidFill>
                  <a:srgbClr val="FFFF00"/>
                </a:solidFill>
              </a:rPr>
              <a:t>14روز زنده </a:t>
            </a:r>
            <a:r>
              <a:rPr lang="fa-IR" sz="2800" b="1" dirty="0" smtClean="0">
                <a:solidFill>
                  <a:srgbClr val="FFFF00"/>
                </a:solidFill>
              </a:rPr>
              <a:t>باقي مي ماند.</a:t>
            </a:r>
            <a:br>
              <a:rPr lang="fa-IR" sz="2800" b="1" dirty="0" smtClean="0">
                <a:solidFill>
                  <a:srgbClr val="FFFF00"/>
                </a:solidFill>
              </a:rPr>
            </a:br>
            <a:r>
              <a:rPr lang="fa-IR" sz="2800" b="1" dirty="0" smtClean="0">
                <a:solidFill>
                  <a:srgbClr val="FFFF00"/>
                </a:solidFill>
              </a:rPr>
              <a:t/>
            </a:r>
            <a:br>
              <a:rPr lang="fa-IR" sz="2800" b="1" dirty="0" smtClean="0">
                <a:solidFill>
                  <a:srgbClr val="FFFF00"/>
                </a:solidFill>
              </a:rPr>
            </a:br>
            <a:r>
              <a:rPr lang="fa-IR" sz="2800" b="1" dirty="0" smtClean="0">
                <a:solidFill>
                  <a:srgbClr val="FFFF00"/>
                </a:solidFill>
              </a:rPr>
              <a:t>9- اپيدمي هاي وبا به كرات با مصرف برنج مانده ، ماهي  خام ، صدف،غذاهاي دريائي،خرچنگ پخته شده وسبزيجات وميوه تازه رخ داده است.</a:t>
            </a:r>
            <a:endParaRPr lang="en-US" sz="2800" b="1" dirty="0" smtClean="0">
              <a:solidFill>
                <a:srgbClr val="FFFF00"/>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428596" y="357166"/>
            <a:ext cx="8229600" cy="5661025"/>
          </a:xfrm>
        </p:spPr>
        <p:txBody>
          <a:bodyPr/>
          <a:lstStyle/>
          <a:p>
            <a:pPr algn="r" rtl="1" eaLnBrk="1" hangingPunct="1">
              <a:buFont typeface="Wingdings" pitchFamily="2" charset="2"/>
              <a:buNone/>
              <a:defRPr/>
            </a:pPr>
            <a:endParaRPr lang="fa-IR" sz="2800" b="1" dirty="0" smtClean="0">
              <a:solidFill>
                <a:srgbClr val="FFFF00"/>
              </a:solidFill>
            </a:endParaRPr>
          </a:p>
          <a:p>
            <a:pPr algn="r" rtl="1" eaLnBrk="1" hangingPunct="1">
              <a:buFont typeface="Wingdings" pitchFamily="2" charset="2"/>
              <a:buNone/>
              <a:defRPr/>
            </a:pPr>
            <a:r>
              <a:rPr lang="fa-IR" sz="2800" b="1" dirty="0" smtClean="0">
                <a:solidFill>
                  <a:srgbClr val="FFFF00"/>
                </a:solidFill>
              </a:rPr>
              <a:t>10  -انتقال انسان به انسان وبا برخلاف شيگلوز بسيار نادر است.</a:t>
            </a:r>
          </a:p>
          <a:p>
            <a:pPr algn="r" rtl="1" eaLnBrk="1" hangingPunct="1">
              <a:buFont typeface="Wingdings" pitchFamily="2" charset="2"/>
              <a:buNone/>
              <a:defRPr/>
            </a:pPr>
            <a:endParaRPr lang="fa-IR" sz="2800" b="1" dirty="0" smtClean="0">
              <a:solidFill>
                <a:srgbClr val="FFFF00"/>
              </a:solidFill>
            </a:endParaRPr>
          </a:p>
          <a:p>
            <a:pPr algn="r" rtl="1" eaLnBrk="1" hangingPunct="1">
              <a:buFont typeface="Wingdings" pitchFamily="2" charset="2"/>
              <a:buNone/>
              <a:defRPr/>
            </a:pPr>
            <a:r>
              <a:rPr lang="fa-IR" sz="2800" b="1" dirty="0" smtClean="0">
                <a:solidFill>
                  <a:srgbClr val="FFFF00"/>
                </a:solidFill>
              </a:rPr>
              <a:t>11- حشرات در انتقال بيماري وبا به استثناي اپيدمي ها مد نظر مي باشد.</a:t>
            </a:r>
          </a:p>
          <a:p>
            <a:pPr algn="r" rtl="1" eaLnBrk="1" hangingPunct="1">
              <a:buFont typeface="Wingdings" pitchFamily="2" charset="2"/>
              <a:buNone/>
              <a:defRPr/>
            </a:pPr>
            <a:endParaRPr lang="fa-IR" sz="2800" b="1" dirty="0" smtClean="0">
              <a:solidFill>
                <a:srgbClr val="FFFF00"/>
              </a:solidFill>
            </a:endParaRPr>
          </a:p>
          <a:p>
            <a:pPr algn="r" rtl="1" eaLnBrk="1" hangingPunct="1">
              <a:buFont typeface="Wingdings" pitchFamily="2" charset="2"/>
              <a:buNone/>
              <a:defRPr/>
            </a:pPr>
            <a:r>
              <a:rPr lang="fa-IR" sz="2800" b="1" dirty="0" smtClean="0">
                <a:solidFill>
                  <a:srgbClr val="FFFF00"/>
                </a:solidFill>
              </a:rPr>
              <a:t>12-اپيدمي هاي وبا عمدتا در فصل گرم وكشورهائي كه گرماي هوا بيش از يك فصل طول مي كشد اتفاق مي افتد.(پديده النينو)</a:t>
            </a:r>
          </a:p>
          <a:p>
            <a:pPr algn="r" rtl="1" eaLnBrk="1" hangingPunct="1">
              <a:buFont typeface="Wingdings" pitchFamily="2" charset="2"/>
              <a:buNone/>
              <a:defRPr/>
            </a:pPr>
            <a:r>
              <a:rPr lang="fa-IR" sz="2800" b="1" dirty="0" smtClean="0">
                <a:solidFill>
                  <a:srgbClr val="FFFF00"/>
                </a:solidFill>
              </a:rPr>
              <a:t/>
            </a:r>
            <a:br>
              <a:rPr lang="fa-IR" sz="2800" b="1" dirty="0" smtClean="0">
                <a:solidFill>
                  <a:srgbClr val="FFFF00"/>
                </a:solidFill>
              </a:rPr>
            </a:br>
            <a:r>
              <a:rPr lang="fa-IR" sz="2800" b="1" dirty="0" smtClean="0">
                <a:solidFill>
                  <a:srgbClr val="FFFF00"/>
                </a:solidFill>
              </a:rPr>
              <a:t>13- عفونت همزمان با هليكوباكتر پيلوري وبعضي گروههاي خوني (</a:t>
            </a:r>
            <a:r>
              <a:rPr lang="en-US" sz="2800" b="1" dirty="0" smtClean="0">
                <a:solidFill>
                  <a:srgbClr val="FFFF00"/>
                </a:solidFill>
              </a:rPr>
              <a:t>o</a:t>
            </a:r>
            <a:r>
              <a:rPr lang="fa-IR" sz="2800" b="1" dirty="0" smtClean="0">
                <a:solidFill>
                  <a:srgbClr val="FFFF00"/>
                </a:solidFill>
              </a:rPr>
              <a:t>) نيز در افزايش ابتلا به وبا نقش دارند. </a:t>
            </a:r>
            <a:endParaRPr lang="en-US" sz="2800" b="1" dirty="0" smtClean="0">
              <a:solidFill>
                <a:srgbClr val="FFFF00"/>
              </a:solidFill>
            </a:endParaRPr>
          </a:p>
        </p:txBody>
      </p:sp>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fa-IR" sz="3200" smtClean="0"/>
              <a:t> </a:t>
            </a:r>
            <a:endParaRPr lang="en-US" sz="3200" smtClean="0"/>
          </a:p>
        </p:txBody>
      </p:sp>
      <p:sp>
        <p:nvSpPr>
          <p:cNvPr id="11267" name="Rectangle 3"/>
          <p:cNvSpPr>
            <a:spLocks noGrp="1" noChangeArrowheads="1"/>
          </p:cNvSpPr>
          <p:nvPr>
            <p:ph type="body" idx="1"/>
          </p:nvPr>
        </p:nvSpPr>
        <p:spPr>
          <a:xfrm>
            <a:off x="0" y="0"/>
            <a:ext cx="9144000" cy="6858000"/>
          </a:xfrm>
        </p:spPr>
        <p:txBody>
          <a:bodyPr/>
          <a:lstStyle/>
          <a:p>
            <a:pPr algn="r" rtl="1" eaLnBrk="1" hangingPunct="1">
              <a:buClr>
                <a:schemeClr val="tx1"/>
              </a:buClr>
              <a:buFont typeface="Wingdings" pitchFamily="2" charset="2"/>
              <a:buNone/>
              <a:defRPr/>
            </a:pPr>
            <a:r>
              <a:rPr lang="fa-IR" sz="2800" dirty="0" smtClean="0">
                <a:solidFill>
                  <a:srgbClr val="FFFF00"/>
                </a:solidFill>
              </a:rPr>
              <a:t>14-سروتيپ </a:t>
            </a:r>
            <a:r>
              <a:rPr lang="en-US" sz="2800" dirty="0" smtClean="0">
                <a:solidFill>
                  <a:srgbClr val="FFFF00"/>
                </a:solidFill>
              </a:rPr>
              <a:t>O1 </a:t>
            </a:r>
            <a:r>
              <a:rPr lang="fa-IR" sz="2800" dirty="0" smtClean="0">
                <a:solidFill>
                  <a:srgbClr val="FFFF00"/>
                </a:solidFill>
              </a:rPr>
              <a:t> مسئول ايجاد 7 پاندمي وبا درجهان بوده كه آخرين آن توسط بيوتيپ التوراز1961 دراندونزي  شروع وتا كنون ادامه داشته است. ارتباط بيماري با آب در پاندمي سوم وكشف عامل بيماري توسط جان اسنو در پاندمي پنجم بوقوع پيوست.</a:t>
            </a:r>
          </a:p>
          <a:p>
            <a:pPr algn="r" rtl="1" eaLnBrk="1" hangingPunct="1">
              <a:buClr>
                <a:schemeClr val="tx1"/>
              </a:buClr>
              <a:buFont typeface="Wingdings" pitchFamily="2" charset="2"/>
              <a:buNone/>
              <a:defRPr/>
            </a:pPr>
            <a:endParaRPr lang="fa-IR" sz="2800" dirty="0" smtClean="0">
              <a:solidFill>
                <a:srgbClr val="FFFF00"/>
              </a:solidFill>
            </a:endParaRPr>
          </a:p>
          <a:p>
            <a:pPr algn="r" rtl="1" eaLnBrk="1" hangingPunct="1">
              <a:buClr>
                <a:schemeClr val="tx1"/>
              </a:buClr>
              <a:buFont typeface="Wingdings" pitchFamily="2" charset="2"/>
              <a:buNone/>
              <a:defRPr/>
            </a:pPr>
            <a:r>
              <a:rPr lang="fa-IR" sz="2800" dirty="0" smtClean="0">
                <a:solidFill>
                  <a:srgbClr val="FFFF00"/>
                </a:solidFill>
              </a:rPr>
              <a:t>15-سروتيپ </a:t>
            </a:r>
            <a:r>
              <a:rPr lang="en-US" sz="2800" dirty="0" smtClean="0">
                <a:solidFill>
                  <a:srgbClr val="FFFF00"/>
                </a:solidFill>
              </a:rPr>
              <a:t>O139</a:t>
            </a:r>
            <a:r>
              <a:rPr lang="fa-IR" sz="2800" dirty="0" smtClean="0">
                <a:solidFill>
                  <a:srgbClr val="FFFF00"/>
                </a:solidFill>
              </a:rPr>
              <a:t> از 1992 دركشوربنگلادش شروع وتاكنون ادامه دارد و مسئول پاندمي هشتم شناخته ميشود.</a:t>
            </a:r>
          </a:p>
          <a:p>
            <a:pPr algn="r" rtl="1" eaLnBrk="1" hangingPunct="1">
              <a:buClr>
                <a:schemeClr val="tx1"/>
              </a:buClr>
              <a:buFont typeface="Wingdings" pitchFamily="2" charset="2"/>
              <a:buNone/>
              <a:defRPr/>
            </a:pPr>
            <a:endParaRPr lang="fa-IR" sz="2800" dirty="0" smtClean="0">
              <a:solidFill>
                <a:srgbClr val="FFFF00"/>
              </a:solidFill>
            </a:endParaRPr>
          </a:p>
          <a:p>
            <a:pPr algn="r" rtl="1" eaLnBrk="1" hangingPunct="1">
              <a:buClr>
                <a:schemeClr val="tx1"/>
              </a:buClr>
              <a:buFont typeface="Wingdings" pitchFamily="2" charset="2"/>
              <a:buNone/>
              <a:defRPr/>
            </a:pPr>
            <a:r>
              <a:rPr lang="fa-IR" sz="2800" dirty="0" smtClean="0">
                <a:solidFill>
                  <a:srgbClr val="FFFF00"/>
                </a:solidFill>
              </a:rPr>
              <a:t>16-ويبريوكلرا باحمله به روده كوچك وبه كمك آنتروتوكسين خودواز طريق فعال كردن </a:t>
            </a:r>
            <a:r>
              <a:rPr lang="en-US" sz="2800" dirty="0" smtClean="0">
                <a:solidFill>
                  <a:srgbClr val="FFFF00"/>
                </a:solidFill>
              </a:rPr>
              <a:t>CAMP</a:t>
            </a:r>
            <a:r>
              <a:rPr lang="fa-IR" sz="2800" dirty="0" smtClean="0">
                <a:solidFill>
                  <a:srgbClr val="FFFF00"/>
                </a:solidFill>
              </a:rPr>
              <a:t> ايجاد يك اسهال ترشحي شديد حاوي مقادير زياد كلر،پتاسيم،سديم وبي كربنات وآب مي نمايد كه گاهي حجم آن به يك ليتردر ساعت مي رسد و بيمار در ظرف 4تا12 ساعت به شوك ودر ظرف 18 ساعت به كام مرگ فرو ميرود.</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fade">
                                      <p:cBhvr>
                                        <p:cTn id="12" dur="2000"/>
                                        <p:tgtEl>
                                          <p:spTgt spid="112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20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4" end="4"/>
                                            </p:txEl>
                                          </p:spTgt>
                                        </p:tgtEl>
                                        <p:attrNameLst>
                                          <p:attrName>style.visibility</p:attrName>
                                        </p:attrNameLst>
                                      </p:cBhvr>
                                      <p:to>
                                        <p:strVal val="visible"/>
                                      </p:to>
                                    </p:set>
                                    <p:animEffect transition="in" filter="fade">
                                      <p:cBhvr>
                                        <p:cTn id="22" dur="20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p:oleObj spid="_x0000_s1026" name="Photo Editor Photo" r:id="rId4" imgW="9469172" imgH="6533333" progId="">
              <p:embed/>
            </p:oleObj>
          </a:graphicData>
        </a:graphic>
      </p:graphicFrame>
    </p:spTree>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p:txBody>
          <a:bodyPr/>
          <a:lstStyle/>
          <a:p>
            <a:pPr algn="r" rtl="1" eaLnBrk="1" hangingPunct="1">
              <a:buClr>
                <a:schemeClr val="tx1"/>
              </a:buClr>
              <a:buFont typeface="Wingdings" pitchFamily="2" charset="2"/>
              <a:buNone/>
              <a:defRPr/>
            </a:pPr>
            <a:r>
              <a:rPr lang="fa-IR" dirty="0" smtClean="0">
                <a:solidFill>
                  <a:srgbClr val="FFFF00"/>
                </a:solidFill>
              </a:rPr>
              <a:t>17- جان اسنو در 1849 در لندن روش انتقال وبا و رابرت كخ در 1883 ويبريو كلرا را از ترشحات روده بيماران جدا كرد.</a:t>
            </a:r>
          </a:p>
          <a:p>
            <a:pPr algn="r" rtl="1" eaLnBrk="1" hangingPunct="1">
              <a:buClr>
                <a:schemeClr val="tx1"/>
              </a:buClr>
              <a:buFont typeface="Wingdings" pitchFamily="2" charset="2"/>
              <a:buNone/>
              <a:defRPr/>
            </a:pPr>
            <a:endParaRPr lang="fa-IR" dirty="0" smtClean="0">
              <a:solidFill>
                <a:srgbClr val="FFFF00"/>
              </a:solidFill>
            </a:endParaRPr>
          </a:p>
          <a:p>
            <a:pPr algn="r" rtl="1" eaLnBrk="1" hangingPunct="1">
              <a:buClr>
                <a:schemeClr val="tx1"/>
              </a:buClr>
              <a:buFont typeface="Wingdings" pitchFamily="2" charset="2"/>
              <a:buNone/>
              <a:defRPr/>
            </a:pPr>
            <a:r>
              <a:rPr lang="fa-IR" dirty="0" smtClean="0">
                <a:solidFill>
                  <a:srgbClr val="FFFF00"/>
                </a:solidFill>
              </a:rPr>
              <a:t>18- ويبريو كلرا نمك دوست،‌ صفرا دوست، سرمادوست(حتي يخ)، حساس به خشكي، اسيدمعده وگرماي بالاي 65 درجه مي باشد.</a:t>
            </a:r>
          </a:p>
          <a:p>
            <a:pPr algn="r" rtl="1" eaLnBrk="1" hangingPunct="1">
              <a:buClr>
                <a:schemeClr val="tx1"/>
              </a:buClr>
              <a:buFont typeface="Wingdings" pitchFamily="2" charset="2"/>
              <a:buNone/>
              <a:defRPr/>
            </a:pPr>
            <a:endParaRPr lang="en-US" dirty="0" smtClean="0">
              <a:solidFill>
                <a:srgbClr val="FFFF00"/>
              </a:solidFill>
            </a:endParaRPr>
          </a:p>
          <a:p>
            <a:pPr algn="r" rtl="1" eaLnBrk="1" hangingPunct="1">
              <a:buFont typeface="Wingdings" pitchFamily="2" charset="2"/>
              <a:buNone/>
              <a:defRPr/>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20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2" end="2"/>
                                            </p:txEl>
                                          </p:spTgt>
                                        </p:tgtEl>
                                        <p:attrNameLst>
                                          <p:attrName>style.visibility</p:attrName>
                                        </p:attrNameLst>
                                      </p:cBhvr>
                                      <p:to>
                                        <p:strVal val="visible"/>
                                      </p:to>
                                    </p:set>
                                    <p:animEffect transition="in" filter="fade">
                                      <p:cBhvr>
                                        <p:cTn id="12" dur="20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596" y="500042"/>
            <a:ext cx="8229600" cy="5929354"/>
          </a:xfrm>
        </p:spPr>
        <p:txBody>
          <a:bodyPr/>
          <a:lstStyle/>
          <a:p>
            <a:pPr algn="r" rtl="1" eaLnBrk="1" hangingPunct="1">
              <a:lnSpc>
                <a:spcPct val="80000"/>
              </a:lnSpc>
            </a:pPr>
            <a:r>
              <a:rPr lang="fa-IR" sz="3600" dirty="0" smtClean="0">
                <a:solidFill>
                  <a:srgbClr val="FFC000"/>
                </a:solidFill>
              </a:rPr>
              <a:t>- ويبريو كلرا فاقد اسپور است و لذا در مقابل خطر هاي محيطي دفاعي ندارد.</a:t>
            </a:r>
            <a:br>
              <a:rPr lang="fa-IR" sz="3600" dirty="0" smtClean="0">
                <a:solidFill>
                  <a:srgbClr val="FFC000"/>
                </a:solidFill>
              </a:rPr>
            </a:br>
            <a:r>
              <a:rPr lang="fa-IR" sz="3600" dirty="0" smtClean="0">
                <a:solidFill>
                  <a:srgbClr val="FFC000"/>
                </a:solidFill>
              </a:rPr>
              <a:t/>
            </a:r>
            <a:br>
              <a:rPr lang="fa-IR" sz="3600" dirty="0" smtClean="0">
                <a:solidFill>
                  <a:srgbClr val="FFC000"/>
                </a:solidFill>
              </a:rPr>
            </a:br>
            <a:r>
              <a:rPr lang="fa-IR" sz="3600" dirty="0" smtClean="0">
                <a:solidFill>
                  <a:srgbClr val="FFC000"/>
                </a:solidFill>
              </a:rPr>
              <a:t>- گرما و خشك شدن در عرض چند ساعت</a:t>
            </a:r>
            <a:br>
              <a:rPr lang="fa-IR" sz="3600" dirty="0" smtClean="0">
                <a:solidFill>
                  <a:srgbClr val="FFC000"/>
                </a:solidFill>
              </a:rPr>
            </a:br>
            <a:r>
              <a:rPr lang="fa-IR" sz="3600" dirty="0" smtClean="0">
                <a:solidFill>
                  <a:srgbClr val="FFC000"/>
                </a:solidFill>
              </a:rPr>
              <a:t/>
            </a:r>
            <a:br>
              <a:rPr lang="fa-IR" sz="3600" dirty="0" smtClean="0">
                <a:solidFill>
                  <a:srgbClr val="FFC000"/>
                </a:solidFill>
              </a:rPr>
            </a:br>
            <a:r>
              <a:rPr lang="fa-IR" sz="3600" dirty="0" smtClean="0">
                <a:solidFill>
                  <a:srgbClr val="FFC000"/>
                </a:solidFill>
              </a:rPr>
              <a:t>- در دماي 55 در عرض 15 دقيقه كشته مي شود اما در سرماي خشك زنده مي ماند.</a:t>
            </a:r>
            <a:br>
              <a:rPr lang="fa-IR" sz="3600" dirty="0" smtClean="0">
                <a:solidFill>
                  <a:srgbClr val="FFC000"/>
                </a:solidFill>
              </a:rPr>
            </a:br>
            <a:r>
              <a:rPr lang="fa-IR" sz="3600" dirty="0" smtClean="0">
                <a:solidFill>
                  <a:srgbClr val="FFC000"/>
                </a:solidFill>
              </a:rPr>
              <a:t/>
            </a:r>
            <a:br>
              <a:rPr lang="fa-IR" sz="3600" dirty="0" smtClean="0">
                <a:solidFill>
                  <a:srgbClr val="FFC000"/>
                </a:solidFill>
              </a:rPr>
            </a:br>
            <a:r>
              <a:rPr lang="fa-IR" sz="3600" dirty="0" smtClean="0">
                <a:solidFill>
                  <a:srgbClr val="FFC000"/>
                </a:solidFill>
              </a:rPr>
              <a:t>- التور در فاضلاب تا بيش از يك ماه مقاومت مي كنند و در آب استريل تا يك ماه زنده مي ماند اما در آبهاي آلوده سطحي در عرض 24 ساعت از بين مي رود.( پس به ندرت از آبهاي سطحي جدا مي شوند) </a:t>
            </a:r>
            <a:r>
              <a:rPr lang="en-US" sz="3600" dirty="0" smtClean="0">
                <a:solidFill>
                  <a:srgbClr val="FFC000"/>
                </a:solidFill>
              </a:rPr>
              <a:t/>
            </a:r>
            <a:br>
              <a:rPr lang="en-US" sz="3600" dirty="0" smtClean="0">
                <a:solidFill>
                  <a:srgbClr val="FFC000"/>
                </a:solidFill>
              </a:rPr>
            </a:br>
            <a:endParaRPr lang="fa-IR" sz="3600" dirty="0">
              <a:solidFill>
                <a:srgbClr val="FFC000"/>
              </a:solidFill>
            </a:endParaRPr>
          </a:p>
        </p:txBody>
      </p:sp>
    </p:spTree>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fa-IR" smtClean="0">
                <a:solidFill>
                  <a:srgbClr val="FF0066"/>
                </a:solidFill>
              </a:rPr>
              <a:t>تفاوت بيوتيپ هاي كلاسيك و التوردرکلرا</a:t>
            </a:r>
            <a:endParaRPr lang="en-US" smtClean="0">
              <a:solidFill>
                <a:srgbClr val="FF0066"/>
              </a:solidFill>
            </a:endParaRPr>
          </a:p>
        </p:txBody>
      </p:sp>
      <p:sp>
        <p:nvSpPr>
          <p:cNvPr id="15363" name="Rectangle 3"/>
          <p:cNvSpPr>
            <a:spLocks noGrp="1" noChangeArrowheads="1"/>
          </p:cNvSpPr>
          <p:nvPr>
            <p:ph type="body" idx="1"/>
          </p:nvPr>
        </p:nvSpPr>
        <p:spPr>
          <a:xfrm>
            <a:off x="468313" y="1571613"/>
            <a:ext cx="8229600" cy="4583126"/>
          </a:xfrm>
        </p:spPr>
        <p:txBody>
          <a:bodyPr/>
          <a:lstStyle/>
          <a:p>
            <a:pPr algn="r" rtl="1" eaLnBrk="1" hangingPunct="1">
              <a:lnSpc>
                <a:spcPct val="80000"/>
              </a:lnSpc>
              <a:buClr>
                <a:schemeClr val="tx1"/>
              </a:buClr>
              <a:buFont typeface="Wingdings" pitchFamily="2" charset="2"/>
              <a:buNone/>
              <a:defRPr/>
            </a:pPr>
            <a:r>
              <a:rPr lang="fa-IR" b="1" dirty="0" smtClean="0">
                <a:solidFill>
                  <a:srgbClr val="FFC000"/>
                </a:solidFill>
              </a:rPr>
              <a:t>1- نسبت بيماران به ناقلين در التور 1 به 30 تا 1به 100 ميباشد وحال آنكه در بيوتيپ كلاسيك اين نسبت 1 به 2 تا 1 به 4 ميباشد.( نسبت ناقلي در التور بسيار بيشتر است).</a:t>
            </a:r>
          </a:p>
          <a:p>
            <a:pPr algn="r" rtl="1" eaLnBrk="1" hangingPunct="1">
              <a:lnSpc>
                <a:spcPct val="80000"/>
              </a:lnSpc>
              <a:buClr>
                <a:schemeClr val="tx1"/>
              </a:buClr>
              <a:buFont typeface="Wingdings" pitchFamily="2" charset="2"/>
              <a:buNone/>
              <a:defRPr/>
            </a:pPr>
            <a:endParaRPr lang="fa-IR" b="1" dirty="0" smtClean="0">
              <a:solidFill>
                <a:srgbClr val="FFC000"/>
              </a:solidFill>
            </a:endParaRPr>
          </a:p>
          <a:p>
            <a:pPr algn="r" rtl="1" eaLnBrk="1" hangingPunct="1">
              <a:lnSpc>
                <a:spcPct val="80000"/>
              </a:lnSpc>
              <a:buClr>
                <a:schemeClr val="tx1"/>
              </a:buClr>
              <a:buFont typeface="Wingdings" pitchFamily="2" charset="2"/>
              <a:buNone/>
              <a:defRPr/>
            </a:pPr>
            <a:r>
              <a:rPr lang="fa-IR" b="1" dirty="0" smtClean="0">
                <a:solidFill>
                  <a:srgbClr val="FFC000"/>
                </a:solidFill>
              </a:rPr>
              <a:t>2- زمان ناقل بودن درالتور بسيار طولاني تر از نوع كلاسيك است.</a:t>
            </a:r>
          </a:p>
          <a:p>
            <a:pPr algn="r" rtl="1" eaLnBrk="1" hangingPunct="1">
              <a:lnSpc>
                <a:spcPct val="80000"/>
              </a:lnSpc>
              <a:buClr>
                <a:schemeClr val="tx1"/>
              </a:buClr>
              <a:buFont typeface="Wingdings" pitchFamily="2" charset="2"/>
              <a:buNone/>
              <a:defRPr/>
            </a:pPr>
            <a:endParaRPr lang="fa-IR" b="1" dirty="0" smtClean="0">
              <a:solidFill>
                <a:srgbClr val="FFC000"/>
              </a:solidFill>
            </a:endParaRPr>
          </a:p>
          <a:p>
            <a:pPr algn="r" rtl="1" eaLnBrk="1" hangingPunct="1">
              <a:lnSpc>
                <a:spcPct val="80000"/>
              </a:lnSpc>
              <a:buClr>
                <a:schemeClr val="tx1"/>
              </a:buClr>
              <a:buFont typeface="Wingdings" pitchFamily="2" charset="2"/>
              <a:buNone/>
              <a:defRPr/>
            </a:pPr>
            <a:r>
              <a:rPr lang="fa-IR" b="1" dirty="0" smtClean="0">
                <a:solidFill>
                  <a:srgbClr val="FFC000"/>
                </a:solidFill>
              </a:rPr>
              <a:t>3- ميزان ماندگاري ودوام بيوتيپ التور در محيط به ويژه محيط هاي آب شورطولاني تر از نوع كلاسيك است.</a:t>
            </a:r>
          </a:p>
          <a:p>
            <a:pPr algn="r" rtl="1" eaLnBrk="1" hangingPunct="1">
              <a:lnSpc>
                <a:spcPct val="80000"/>
              </a:lnSpc>
              <a:buClr>
                <a:schemeClr val="tx1"/>
              </a:buClr>
              <a:buFont typeface="Wingdings" pitchFamily="2" charset="2"/>
              <a:buNone/>
              <a:defRPr/>
            </a:pPr>
            <a:r>
              <a:rPr lang="fa-IR" sz="2800" b="1" dirty="0" smtClean="0">
                <a:solidFill>
                  <a:srgbClr val="FFC000"/>
                </a:solidFill>
              </a:rPr>
              <a:t> </a:t>
            </a:r>
            <a:endParaRPr lang="en-US" sz="2800" b="1" dirty="0" smtClean="0">
              <a:solidFill>
                <a:srgbClr val="FFC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fade">
                                      <p:cBhvr>
                                        <p:cTn id="12" dur="2000"/>
                                        <p:tgtEl>
                                          <p:spTgt spid="153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20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4" end="4"/>
                                            </p:txEl>
                                          </p:spTgt>
                                        </p:tgtEl>
                                        <p:attrNameLst>
                                          <p:attrName>style.visibility</p:attrName>
                                        </p:attrNameLst>
                                      </p:cBhvr>
                                      <p:to>
                                        <p:strVal val="visible"/>
                                      </p:to>
                                    </p:set>
                                    <p:animEffect transition="in" filter="fade">
                                      <p:cBhvr>
                                        <p:cTn id="22" dur="2000"/>
                                        <p:tgtEl>
                                          <p:spTgt spid="1536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animEffect transition="in" filter="fade">
                                      <p:cBhvr>
                                        <p:cTn id="27" dur="20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28596" y="214290"/>
            <a:ext cx="8229600" cy="1143000"/>
          </a:xfrm>
        </p:spPr>
        <p:txBody>
          <a:bodyPr/>
          <a:lstStyle/>
          <a:p>
            <a:pPr eaLnBrk="1" hangingPunct="1">
              <a:defRPr/>
            </a:pPr>
            <a:r>
              <a:rPr lang="fa-IR" dirty="0" smtClean="0">
                <a:solidFill>
                  <a:srgbClr val="FF0066"/>
                </a:solidFill>
              </a:rPr>
              <a:t>علائم كلينيكي وبا</a:t>
            </a:r>
            <a:endParaRPr lang="en-US" dirty="0" smtClean="0">
              <a:solidFill>
                <a:srgbClr val="FF0066"/>
              </a:solidFill>
            </a:endParaRPr>
          </a:p>
        </p:txBody>
      </p:sp>
      <p:sp>
        <p:nvSpPr>
          <p:cNvPr id="32771" name="Rectangle 3"/>
          <p:cNvSpPr>
            <a:spLocks noGrp="1" noChangeArrowheads="1"/>
          </p:cNvSpPr>
          <p:nvPr>
            <p:ph type="body" idx="1"/>
          </p:nvPr>
        </p:nvSpPr>
        <p:spPr>
          <a:xfrm>
            <a:off x="457200" y="1341438"/>
            <a:ext cx="8229600" cy="5230834"/>
          </a:xfrm>
        </p:spPr>
        <p:txBody>
          <a:bodyPr/>
          <a:lstStyle/>
          <a:p>
            <a:pPr algn="r" rtl="1" eaLnBrk="1" hangingPunct="1">
              <a:lnSpc>
                <a:spcPct val="90000"/>
              </a:lnSpc>
              <a:buFont typeface="Wingdings" pitchFamily="2" charset="2"/>
              <a:buNone/>
              <a:defRPr/>
            </a:pPr>
            <a:r>
              <a:rPr lang="fa-IR" sz="2400" b="1" dirty="0" smtClean="0">
                <a:solidFill>
                  <a:srgbClr val="FFFF00"/>
                </a:solidFill>
              </a:rPr>
              <a:t>1-اسهال خفيف تا شديد ناگهاني بدون درد وزورپيچ با رنگ وقوام لعاب برنج وبوي ماهي (گاهي بدون اسهال با دفع ميكروارگانيسم از مدفوع وديستانسيون شكم كه ناشي ازفلج رودهها يا ايلئوس بوده وبه آن </a:t>
            </a:r>
            <a:r>
              <a:rPr lang="en-US" sz="2400" b="1" dirty="0" smtClean="0">
                <a:solidFill>
                  <a:srgbClr val="FFFF00"/>
                </a:solidFill>
              </a:rPr>
              <a:t>cholera </a:t>
            </a:r>
            <a:r>
              <a:rPr lang="en-US" sz="2400" b="1" dirty="0" err="1" smtClean="0">
                <a:solidFill>
                  <a:srgbClr val="FFFF00"/>
                </a:solidFill>
              </a:rPr>
              <a:t>sicca</a:t>
            </a:r>
            <a:r>
              <a:rPr lang="fa-IR" sz="2400" b="1" dirty="0" smtClean="0">
                <a:solidFill>
                  <a:srgbClr val="FFFF00"/>
                </a:solidFill>
              </a:rPr>
              <a:t> مي گويند.)</a:t>
            </a:r>
          </a:p>
          <a:p>
            <a:pPr algn="r" rtl="1" eaLnBrk="1" hangingPunct="1">
              <a:lnSpc>
                <a:spcPct val="90000"/>
              </a:lnSpc>
              <a:buFont typeface="Wingdings" pitchFamily="2" charset="2"/>
              <a:buNone/>
              <a:defRPr/>
            </a:pPr>
            <a:r>
              <a:rPr lang="fa-IR" sz="2400" b="1" dirty="0" smtClean="0">
                <a:solidFill>
                  <a:srgbClr val="FFFF00"/>
                </a:solidFill>
              </a:rPr>
              <a:t>2-استفراغ كه معمولاً بدون تهوع است.</a:t>
            </a:r>
          </a:p>
          <a:p>
            <a:pPr algn="r" rtl="1" eaLnBrk="1" hangingPunct="1">
              <a:lnSpc>
                <a:spcPct val="90000"/>
              </a:lnSpc>
              <a:buFont typeface="Wingdings" pitchFamily="2" charset="2"/>
              <a:buNone/>
              <a:defRPr/>
            </a:pPr>
            <a:r>
              <a:rPr lang="fa-IR" sz="2400" b="1" dirty="0" smtClean="0">
                <a:solidFill>
                  <a:srgbClr val="FFFF00"/>
                </a:solidFill>
              </a:rPr>
              <a:t>3-عدم وجود تب در بيمار</a:t>
            </a:r>
          </a:p>
          <a:p>
            <a:pPr algn="r" rtl="1" eaLnBrk="1" hangingPunct="1">
              <a:lnSpc>
                <a:spcPct val="90000"/>
              </a:lnSpc>
              <a:buFont typeface="Wingdings" pitchFamily="2" charset="2"/>
              <a:buNone/>
              <a:defRPr/>
            </a:pPr>
            <a:r>
              <a:rPr lang="fa-IR" sz="2400" b="1" dirty="0" smtClean="0">
                <a:solidFill>
                  <a:srgbClr val="FFFF00"/>
                </a:solidFill>
              </a:rPr>
              <a:t>4-وجوددردها وكرامپهاي عضلاني بويژه در ساق پا</a:t>
            </a:r>
          </a:p>
          <a:p>
            <a:pPr algn="r" rtl="1" eaLnBrk="1" hangingPunct="1">
              <a:lnSpc>
                <a:spcPct val="90000"/>
              </a:lnSpc>
              <a:buFont typeface="Wingdings" pitchFamily="2" charset="2"/>
              <a:buNone/>
              <a:defRPr/>
            </a:pPr>
            <a:r>
              <a:rPr lang="fa-IR" sz="2400" b="1" dirty="0" smtClean="0">
                <a:solidFill>
                  <a:srgbClr val="FFFF00"/>
                </a:solidFill>
              </a:rPr>
              <a:t>5-اسيدوزمتابوليك ،هيپوكالمي(كمبود پتاسيم)،ادم ريه ونارسائي كليه (شديدترين عارضه در افرادمسن)به صورت كاهش حجم ادرار</a:t>
            </a:r>
          </a:p>
          <a:p>
            <a:pPr algn="r" rtl="1" eaLnBrk="1" hangingPunct="1">
              <a:lnSpc>
                <a:spcPct val="90000"/>
              </a:lnSpc>
              <a:buFont typeface="Wingdings" pitchFamily="2" charset="2"/>
              <a:buNone/>
              <a:defRPr/>
            </a:pPr>
            <a:r>
              <a:rPr lang="fa-IR" sz="2400" b="1" dirty="0" smtClean="0">
                <a:solidFill>
                  <a:srgbClr val="FFFF00"/>
                </a:solidFill>
              </a:rPr>
              <a:t>6-كم آبي(شوك هيپوولميك)،كما ومرگ فرجام بد بيماران است.</a:t>
            </a:r>
          </a:p>
          <a:p>
            <a:pPr algn="r" rtl="1" eaLnBrk="1" hangingPunct="1">
              <a:lnSpc>
                <a:spcPct val="90000"/>
              </a:lnSpc>
              <a:buFont typeface="Wingdings" pitchFamily="2" charset="2"/>
              <a:buNone/>
              <a:defRPr/>
            </a:pPr>
            <a:r>
              <a:rPr lang="fa-IR" sz="2400" b="1" dirty="0" smtClean="0">
                <a:solidFill>
                  <a:srgbClr val="FFFF00"/>
                </a:solidFill>
              </a:rPr>
              <a:t>7-تظاهرات باليني در كودكان شبيه بزرگسالان است اما  تب،هيپوگليسمي،تشنج وكاهش سطح هوشياري در بچه ها شايعتر است.</a:t>
            </a:r>
            <a:endParaRPr lang="en-US" sz="2400" b="1" dirty="0" smtClean="0">
              <a:solidFill>
                <a:srgbClr val="FFFF00"/>
              </a:solidFill>
            </a:endParaRPr>
          </a:p>
          <a:p>
            <a:pPr algn="r" rtl="1" eaLnBrk="1" hangingPunct="1">
              <a:lnSpc>
                <a:spcPct val="90000"/>
              </a:lnSpc>
              <a:buFont typeface="Wingdings" pitchFamily="2" charset="2"/>
              <a:buNone/>
              <a:defRPr/>
            </a:pPr>
            <a:r>
              <a:rPr lang="fa-IR" sz="2400" b="1" dirty="0" smtClean="0">
                <a:solidFill>
                  <a:srgbClr val="FFFF00"/>
                </a:solidFill>
              </a:rPr>
              <a:t>8-ابتلاءزنان باردار با از دست دادن50% جنين آنها همراه است.</a:t>
            </a:r>
            <a:endParaRPr lang="en-US" sz="2400" b="1" dirty="0" smtClean="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20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fade">
                                      <p:cBhvr>
                                        <p:cTn id="12" dur="2000"/>
                                        <p:tgtEl>
                                          <p:spTgt spid="327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1">
                                            <p:txEl>
                                              <p:pRg st="1" end="1"/>
                                            </p:txEl>
                                          </p:spTgt>
                                        </p:tgtEl>
                                        <p:attrNameLst>
                                          <p:attrName>style.visibility</p:attrName>
                                        </p:attrNameLst>
                                      </p:cBhvr>
                                      <p:to>
                                        <p:strVal val="visible"/>
                                      </p:to>
                                    </p:set>
                                    <p:animEffect transition="in" filter="fade">
                                      <p:cBhvr>
                                        <p:cTn id="17" dur="2000"/>
                                        <p:tgtEl>
                                          <p:spTgt spid="327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771">
                                            <p:txEl>
                                              <p:pRg st="2" end="2"/>
                                            </p:txEl>
                                          </p:spTgt>
                                        </p:tgtEl>
                                        <p:attrNameLst>
                                          <p:attrName>style.visibility</p:attrName>
                                        </p:attrNameLst>
                                      </p:cBhvr>
                                      <p:to>
                                        <p:strVal val="visible"/>
                                      </p:to>
                                    </p:set>
                                    <p:animEffect transition="in" filter="fade">
                                      <p:cBhvr>
                                        <p:cTn id="22" dur="2000"/>
                                        <p:tgtEl>
                                          <p:spTgt spid="3277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771">
                                            <p:txEl>
                                              <p:pRg st="3" end="3"/>
                                            </p:txEl>
                                          </p:spTgt>
                                        </p:tgtEl>
                                        <p:attrNameLst>
                                          <p:attrName>style.visibility</p:attrName>
                                        </p:attrNameLst>
                                      </p:cBhvr>
                                      <p:to>
                                        <p:strVal val="visible"/>
                                      </p:to>
                                    </p:set>
                                    <p:animEffect transition="in" filter="fade">
                                      <p:cBhvr>
                                        <p:cTn id="27" dur="2000"/>
                                        <p:tgtEl>
                                          <p:spTgt spid="3277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771">
                                            <p:txEl>
                                              <p:pRg st="4" end="4"/>
                                            </p:txEl>
                                          </p:spTgt>
                                        </p:tgtEl>
                                        <p:attrNameLst>
                                          <p:attrName>style.visibility</p:attrName>
                                        </p:attrNameLst>
                                      </p:cBhvr>
                                      <p:to>
                                        <p:strVal val="visible"/>
                                      </p:to>
                                    </p:set>
                                    <p:animEffect transition="in" filter="fade">
                                      <p:cBhvr>
                                        <p:cTn id="32" dur="2000"/>
                                        <p:tgtEl>
                                          <p:spTgt spid="3277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771">
                                            <p:txEl>
                                              <p:pRg st="5" end="5"/>
                                            </p:txEl>
                                          </p:spTgt>
                                        </p:tgtEl>
                                        <p:attrNameLst>
                                          <p:attrName>style.visibility</p:attrName>
                                        </p:attrNameLst>
                                      </p:cBhvr>
                                      <p:to>
                                        <p:strVal val="visible"/>
                                      </p:to>
                                    </p:set>
                                    <p:animEffect transition="in" filter="fade">
                                      <p:cBhvr>
                                        <p:cTn id="37" dur="2000"/>
                                        <p:tgtEl>
                                          <p:spTgt spid="3277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771">
                                            <p:txEl>
                                              <p:pRg st="6" end="6"/>
                                            </p:txEl>
                                          </p:spTgt>
                                        </p:tgtEl>
                                        <p:attrNameLst>
                                          <p:attrName>style.visibility</p:attrName>
                                        </p:attrNameLst>
                                      </p:cBhvr>
                                      <p:to>
                                        <p:strVal val="visible"/>
                                      </p:to>
                                    </p:set>
                                    <p:animEffect transition="in" filter="fade">
                                      <p:cBhvr>
                                        <p:cTn id="42" dur="2000"/>
                                        <p:tgtEl>
                                          <p:spTgt spid="3277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771">
                                            <p:txEl>
                                              <p:pRg st="7" end="7"/>
                                            </p:txEl>
                                          </p:spTgt>
                                        </p:tgtEl>
                                        <p:attrNameLst>
                                          <p:attrName>style.visibility</p:attrName>
                                        </p:attrNameLst>
                                      </p:cBhvr>
                                      <p:to>
                                        <p:strVal val="visible"/>
                                      </p:to>
                                    </p:set>
                                    <p:animEffect transition="in" filter="fade">
                                      <p:cBhvr>
                                        <p:cTn id="47" dur="2000"/>
                                        <p:tgtEl>
                                          <p:spTgt spid="327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fa-IR" smtClean="0">
                <a:solidFill>
                  <a:srgbClr val="FF0066"/>
                </a:solidFill>
              </a:rPr>
              <a:t>علائم پاراكلينيكي وبا</a:t>
            </a:r>
            <a:endParaRPr lang="en-US" smtClean="0">
              <a:solidFill>
                <a:srgbClr val="FF0066"/>
              </a:solidFill>
            </a:endParaRPr>
          </a:p>
        </p:txBody>
      </p:sp>
      <p:sp>
        <p:nvSpPr>
          <p:cNvPr id="33795" name="Rectangle 3"/>
          <p:cNvSpPr>
            <a:spLocks noGrp="1" noChangeArrowheads="1"/>
          </p:cNvSpPr>
          <p:nvPr>
            <p:ph type="body" idx="1"/>
          </p:nvPr>
        </p:nvSpPr>
        <p:spPr/>
        <p:txBody>
          <a:bodyPr/>
          <a:lstStyle/>
          <a:p>
            <a:pPr algn="r" rtl="1" eaLnBrk="1" hangingPunct="1">
              <a:lnSpc>
                <a:spcPct val="90000"/>
              </a:lnSpc>
              <a:buFont typeface="Wingdings" pitchFamily="2" charset="2"/>
              <a:buNone/>
              <a:defRPr/>
            </a:pPr>
            <a:r>
              <a:rPr lang="fa-IR" dirty="0" smtClean="0">
                <a:solidFill>
                  <a:srgbClr val="FFFF00"/>
                </a:solidFill>
              </a:rPr>
              <a:t>در كلرا سيكا(وباي خشك):دهيدراتاسيون ايزوتونيك،با</a:t>
            </a:r>
            <a:r>
              <a:rPr lang="en-US" dirty="0" smtClean="0">
                <a:solidFill>
                  <a:srgbClr val="FFFF00"/>
                </a:solidFill>
              </a:rPr>
              <a:t>SG</a:t>
            </a:r>
            <a:r>
              <a:rPr lang="fa-IR" dirty="0" smtClean="0">
                <a:solidFill>
                  <a:srgbClr val="FFFF00"/>
                </a:solidFill>
              </a:rPr>
              <a:t> بالاي سرم وهموكانستريشن</a:t>
            </a:r>
          </a:p>
          <a:p>
            <a:pPr algn="r" rtl="1" eaLnBrk="1" hangingPunct="1">
              <a:lnSpc>
                <a:spcPct val="90000"/>
              </a:lnSpc>
              <a:buFont typeface="Wingdings" pitchFamily="2" charset="2"/>
              <a:buNone/>
              <a:defRPr/>
            </a:pPr>
            <a:r>
              <a:rPr lang="fa-IR" dirty="0" smtClean="0">
                <a:solidFill>
                  <a:srgbClr val="FFFF00"/>
                </a:solidFill>
              </a:rPr>
              <a:t>در اشكال با دهيدراتاسيون:ازتمي، اسيدوزمتابوليك وآنيون گپ بالا، پتاسيم نرمال يا پائين وسديم وكلرايدنرمال يا مختصري پائين،كلسيم ومنيزيم به علت هموكانسنتريشن بالا</a:t>
            </a:r>
          </a:p>
          <a:p>
            <a:pPr algn="r" rtl="1" eaLnBrk="1" hangingPunct="1">
              <a:lnSpc>
                <a:spcPct val="90000"/>
              </a:lnSpc>
              <a:buFont typeface="Wingdings" pitchFamily="2" charset="2"/>
              <a:buNone/>
              <a:defRPr/>
            </a:pPr>
            <a:r>
              <a:rPr lang="fa-IR" dirty="0" smtClean="0">
                <a:solidFill>
                  <a:srgbClr val="FFFF00"/>
                </a:solidFill>
              </a:rPr>
              <a:t>در وباي شديد:</a:t>
            </a:r>
            <a:r>
              <a:rPr lang="en-US" dirty="0" smtClean="0">
                <a:solidFill>
                  <a:srgbClr val="FFFF00"/>
                </a:solidFill>
              </a:rPr>
              <a:t>WBC</a:t>
            </a:r>
            <a:r>
              <a:rPr lang="fa-IR" dirty="0" smtClean="0">
                <a:solidFill>
                  <a:srgbClr val="FFFF00"/>
                </a:solidFill>
              </a:rPr>
              <a:t> بالاوهايپرگليسمي در بالغين شايعتر از هايپوگليسمي است.(هورمونهاي كانتر رگولاتوري)</a:t>
            </a:r>
          </a:p>
          <a:p>
            <a:pPr algn="r" rtl="1" eaLnBrk="1" hangingPunct="1">
              <a:lnSpc>
                <a:spcPct val="90000"/>
              </a:lnSpc>
              <a:buFont typeface="Wingdings" pitchFamily="2" charset="2"/>
              <a:buNone/>
              <a:defRPr/>
            </a:pPr>
            <a:r>
              <a:rPr lang="fa-IR" dirty="0" smtClean="0">
                <a:solidFill>
                  <a:srgbClr val="FFFF00"/>
                </a:solidFill>
              </a:rPr>
              <a:t>در وباي شديد كودكان،هايپوگليسمي شايعتر بوده وباعث تسريع در مرگ كودك  مي شود.</a:t>
            </a:r>
          </a:p>
          <a:p>
            <a:pPr algn="r" rtl="1" eaLnBrk="1" hangingPunct="1">
              <a:lnSpc>
                <a:spcPct val="90000"/>
              </a:lnSpc>
              <a:buFont typeface="Wingdings" pitchFamily="2" charset="2"/>
              <a:buNone/>
              <a:defRPr/>
            </a:pPr>
            <a:endParaRPr lang="fa-IR" dirty="0" smtClean="0">
              <a:solidFill>
                <a:srgbClr val="FFFF00"/>
              </a:solidFill>
            </a:endParaRPr>
          </a:p>
          <a:p>
            <a:pPr algn="r" rtl="1" eaLnBrk="1" hangingPunct="1">
              <a:lnSpc>
                <a:spcPct val="90000"/>
              </a:lnSpc>
              <a:buFont typeface="Wingdings" pitchFamily="2" charset="2"/>
              <a:buNone/>
              <a:defRPr/>
            </a:pPr>
            <a:endParaRPr lang="en-US" dirty="0" smtClean="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20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fade">
                                      <p:cBhvr>
                                        <p:cTn id="12" dur="2000"/>
                                        <p:tgtEl>
                                          <p:spTgt spid="337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fade">
                                      <p:cBhvr>
                                        <p:cTn id="17" dur="2000"/>
                                        <p:tgtEl>
                                          <p:spTgt spid="337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795">
                                            <p:txEl>
                                              <p:pRg st="2" end="2"/>
                                            </p:txEl>
                                          </p:spTgt>
                                        </p:tgtEl>
                                        <p:attrNameLst>
                                          <p:attrName>style.visibility</p:attrName>
                                        </p:attrNameLst>
                                      </p:cBhvr>
                                      <p:to>
                                        <p:strVal val="visible"/>
                                      </p:to>
                                    </p:set>
                                    <p:animEffect transition="in" filter="fade">
                                      <p:cBhvr>
                                        <p:cTn id="22" dur="2000"/>
                                        <p:tgtEl>
                                          <p:spTgt spid="337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795">
                                            <p:txEl>
                                              <p:pRg st="3" end="3"/>
                                            </p:txEl>
                                          </p:spTgt>
                                        </p:tgtEl>
                                        <p:attrNameLst>
                                          <p:attrName>style.visibility</p:attrName>
                                        </p:attrNameLst>
                                      </p:cBhvr>
                                      <p:to>
                                        <p:strVal val="visible"/>
                                      </p:to>
                                    </p:set>
                                    <p:animEffect transition="in" filter="fade">
                                      <p:cBhvr>
                                        <p:cTn id="27" dur="2000"/>
                                        <p:tgtEl>
                                          <p:spTgt spid="33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908050"/>
          </a:xfrm>
        </p:spPr>
        <p:txBody>
          <a:bodyPr/>
          <a:lstStyle/>
          <a:p>
            <a:pPr eaLnBrk="1" hangingPunct="1">
              <a:defRPr/>
            </a:pPr>
            <a:r>
              <a:rPr lang="fa-IR" smtClean="0">
                <a:solidFill>
                  <a:srgbClr val="FF0066"/>
                </a:solidFill>
              </a:rPr>
              <a:t>تشخيص پاراكلينيكي وبا</a:t>
            </a:r>
            <a:endParaRPr lang="en-US" smtClean="0">
              <a:solidFill>
                <a:srgbClr val="FF0066"/>
              </a:solidFill>
            </a:endParaRPr>
          </a:p>
        </p:txBody>
      </p:sp>
      <p:sp>
        <p:nvSpPr>
          <p:cNvPr id="16387" name="Rectangle 3"/>
          <p:cNvSpPr>
            <a:spLocks noGrp="1" noChangeArrowheads="1"/>
          </p:cNvSpPr>
          <p:nvPr>
            <p:ph type="body" idx="1"/>
          </p:nvPr>
        </p:nvSpPr>
        <p:spPr>
          <a:xfrm>
            <a:off x="457200" y="1052513"/>
            <a:ext cx="8472518" cy="5545137"/>
          </a:xfrm>
        </p:spPr>
        <p:txBody>
          <a:bodyPr/>
          <a:lstStyle/>
          <a:p>
            <a:pPr algn="r" rtl="1" eaLnBrk="1" hangingPunct="1">
              <a:lnSpc>
                <a:spcPct val="90000"/>
              </a:lnSpc>
              <a:buClr>
                <a:schemeClr val="tx1"/>
              </a:buClr>
              <a:buFont typeface="Wingdings" pitchFamily="2" charset="2"/>
              <a:buNone/>
              <a:defRPr/>
            </a:pPr>
            <a:r>
              <a:rPr lang="fa-IR" sz="2800" b="1" dirty="0" smtClean="0">
                <a:solidFill>
                  <a:srgbClr val="FFFF00"/>
                </a:solidFill>
              </a:rPr>
              <a:t>1-اساس تشخيص كلرا آزمايشگاه ورشد كلني هاي زرد رنگ در محيط اختصاصي </a:t>
            </a:r>
            <a:r>
              <a:rPr lang="en-US" sz="2800" b="1" dirty="0" smtClean="0">
                <a:solidFill>
                  <a:srgbClr val="FFFF00"/>
                </a:solidFill>
              </a:rPr>
              <a:t>TCBS </a:t>
            </a:r>
            <a:r>
              <a:rPr lang="fa-IR" sz="2800" b="1" dirty="0" smtClean="0">
                <a:solidFill>
                  <a:srgbClr val="FFFF00"/>
                </a:solidFill>
              </a:rPr>
              <a:t> وآگلوتيناسيون با آنتي سرم هاي اختصاصي وبا مي باشد.</a:t>
            </a:r>
          </a:p>
          <a:p>
            <a:pPr algn="r" rtl="1" eaLnBrk="1" hangingPunct="1">
              <a:lnSpc>
                <a:spcPct val="90000"/>
              </a:lnSpc>
              <a:buClr>
                <a:schemeClr val="tx1"/>
              </a:buClr>
              <a:buFont typeface="Wingdings" pitchFamily="2" charset="2"/>
              <a:buNone/>
              <a:defRPr/>
            </a:pPr>
            <a:r>
              <a:rPr lang="fa-IR" sz="2800" b="1" dirty="0" smtClean="0">
                <a:solidFill>
                  <a:srgbClr val="FFFF00"/>
                </a:solidFill>
              </a:rPr>
              <a:t>2-نكته مهم :در صورت ايجاد كلني د رمحيط </a:t>
            </a:r>
            <a:r>
              <a:rPr lang="en-US" sz="2800" b="1" dirty="0" smtClean="0">
                <a:solidFill>
                  <a:srgbClr val="FFFF00"/>
                </a:solidFill>
              </a:rPr>
              <a:t>TCBS</a:t>
            </a:r>
            <a:r>
              <a:rPr lang="fa-IR" sz="2800" b="1" dirty="0" smtClean="0">
                <a:solidFill>
                  <a:srgbClr val="FFFF00"/>
                </a:solidFill>
              </a:rPr>
              <a:t> وعدم آگلوتيناسيون با آنتي سرم هاي اوگاوا... اصطلاحاً </a:t>
            </a:r>
            <a:r>
              <a:rPr lang="en-US" sz="2800" b="1" dirty="0" smtClean="0">
                <a:solidFill>
                  <a:srgbClr val="FFFF00"/>
                </a:solidFill>
              </a:rPr>
              <a:t>NAG</a:t>
            </a:r>
            <a:r>
              <a:rPr lang="fa-IR" sz="2800" b="1" dirty="0" smtClean="0">
                <a:solidFill>
                  <a:srgbClr val="FFFF00"/>
                </a:solidFill>
              </a:rPr>
              <a:t> اطلاق ميشود كه شامل انواع ديگر ويبريوها (پارا هموليتيكوس ،ميميكوس،فلووياليس)كه گاهاً ايجاد اسهال آبكي وخوني ،عفونت زخم ،عفونت چشم وگوش وباكتريمي  مي نمايند ويا سروتيپ </a:t>
            </a:r>
            <a:r>
              <a:rPr lang="en-US" sz="2800" b="1" dirty="0" smtClean="0">
                <a:solidFill>
                  <a:srgbClr val="FFFF00"/>
                </a:solidFill>
              </a:rPr>
              <a:t>O139</a:t>
            </a:r>
            <a:r>
              <a:rPr lang="fa-IR" sz="2800" b="1" dirty="0" smtClean="0">
                <a:solidFill>
                  <a:srgbClr val="FFFF00"/>
                </a:solidFill>
              </a:rPr>
              <a:t> كه صرفاً در آزمايشگاه رفرانس كشور قابل كشف است .</a:t>
            </a:r>
          </a:p>
          <a:p>
            <a:pPr algn="r" rtl="1" eaLnBrk="1" hangingPunct="1">
              <a:lnSpc>
                <a:spcPct val="90000"/>
              </a:lnSpc>
              <a:buClr>
                <a:schemeClr val="tx1"/>
              </a:buClr>
              <a:buFont typeface="Wingdings" pitchFamily="2" charset="2"/>
              <a:buNone/>
              <a:defRPr/>
            </a:pPr>
            <a:endParaRPr lang="fa-IR" sz="2800" b="1" dirty="0" smtClean="0">
              <a:solidFill>
                <a:srgbClr val="FFFF00"/>
              </a:solidFill>
            </a:endParaRPr>
          </a:p>
          <a:p>
            <a:pPr algn="r" rtl="1" eaLnBrk="1" hangingPunct="1">
              <a:lnSpc>
                <a:spcPct val="90000"/>
              </a:lnSpc>
              <a:buClr>
                <a:schemeClr val="tx1"/>
              </a:buClr>
              <a:buFont typeface="Wingdings" pitchFamily="2" charset="2"/>
              <a:buNone/>
              <a:defRPr/>
            </a:pPr>
            <a:r>
              <a:rPr lang="fa-IR" sz="2800" b="1" dirty="0" smtClean="0">
                <a:solidFill>
                  <a:srgbClr val="FFFF00"/>
                </a:solidFill>
              </a:rPr>
              <a:t>3-اين مسئله ضرورت ارسال اولین محيطهاي كشت </a:t>
            </a:r>
            <a:r>
              <a:rPr lang="en-US" sz="2800" b="1" dirty="0" smtClean="0">
                <a:solidFill>
                  <a:srgbClr val="FFFF00"/>
                </a:solidFill>
              </a:rPr>
              <a:t>NAG</a:t>
            </a:r>
            <a:r>
              <a:rPr lang="fa-IR" sz="2800" b="1" dirty="0" smtClean="0">
                <a:solidFill>
                  <a:srgbClr val="FFFF00"/>
                </a:solidFill>
              </a:rPr>
              <a:t> انساني به مراکز بهداشت استان ومتعاقباً ارسال به آزمايشگاه رفرانس تهران را گوشزد مي نمايد.</a:t>
            </a:r>
            <a:endParaRPr lang="en-US" sz="2800" b="1" dirty="0" smtClean="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fade">
                                      <p:cBhvr>
                                        <p:cTn id="12" dur="2000"/>
                                        <p:tgtEl>
                                          <p:spTgt spid="16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fade">
                                      <p:cBhvr>
                                        <p:cTn id="17" dur="2000"/>
                                        <p:tgtEl>
                                          <p:spTgt spid="163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fade">
                                      <p:cBhvr>
                                        <p:cTn id="22" dur="20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4" descr="92587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rtl="1" eaLnBrk="1" hangingPunct="1"/>
            <a:r>
              <a:rPr lang="fa-IR" dirty="0" smtClean="0"/>
              <a:t>كلراهاي </a:t>
            </a:r>
            <a:r>
              <a:rPr lang="en-US" dirty="0" smtClean="0"/>
              <a:t>NAG</a:t>
            </a:r>
            <a:r>
              <a:rPr lang="fa-IR" dirty="0" smtClean="0"/>
              <a:t> </a:t>
            </a:r>
            <a:endParaRPr lang="en-US" dirty="0" smtClean="0"/>
          </a:p>
        </p:txBody>
      </p:sp>
      <p:sp>
        <p:nvSpPr>
          <p:cNvPr id="25603" name="Rectangle 3"/>
          <p:cNvSpPr>
            <a:spLocks noGrp="1" noChangeArrowheads="1"/>
          </p:cNvSpPr>
          <p:nvPr>
            <p:ph idx="1"/>
          </p:nvPr>
        </p:nvSpPr>
        <p:spPr/>
        <p:txBody>
          <a:bodyPr/>
          <a:lstStyle/>
          <a:p>
            <a:pPr algn="r" rtl="1" eaLnBrk="1" hangingPunct="1"/>
            <a:r>
              <a:rPr lang="fa-IR" b="1" dirty="0" smtClean="0"/>
              <a:t>ويبريو هايي كه علائم شبه وبا ايجاد مي كنند و از لحاظ فنوتيپي شبيه </a:t>
            </a:r>
            <a:r>
              <a:rPr lang="en-US" b="1" dirty="0" smtClean="0"/>
              <a:t>O1</a:t>
            </a:r>
            <a:r>
              <a:rPr lang="fa-IR" b="1" dirty="0" smtClean="0"/>
              <a:t> هستند ولي با آنتي سرم </a:t>
            </a:r>
            <a:r>
              <a:rPr lang="en-US" b="1" dirty="0" smtClean="0"/>
              <a:t>O1</a:t>
            </a:r>
            <a:r>
              <a:rPr lang="fa-IR" b="1" dirty="0" smtClean="0"/>
              <a:t> آگلوتينه نمي شوند. اينها عامل اسهالهاي تك گير و بيماري شبه كلرايي خفيف هستند.</a:t>
            </a:r>
            <a:endParaRPr lang="en-US" b="1" dirty="0" smtClean="0"/>
          </a:p>
        </p:txBody>
      </p:sp>
    </p:spTree>
  </p:cSld>
  <p:clrMapOvr>
    <a:masterClrMapping/>
  </p:clrMapOvr>
  <p:transition spd="med">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5638800" y="1066800"/>
            <a:ext cx="13563600" cy="3132138"/>
          </a:xfrm>
          <a:prstGeom prst="rect">
            <a:avLst/>
          </a:prstGeom>
          <a:noFill/>
          <a:ln w="9525">
            <a:noFill/>
            <a:miter lim="800000"/>
            <a:headEnd/>
            <a:tailEnd/>
          </a:ln>
          <a:effectLst/>
        </p:spPr>
        <p:txBody>
          <a:bodyPr>
            <a:spAutoFit/>
          </a:bodyPr>
          <a:lstStyle/>
          <a:p>
            <a:pPr>
              <a:spcBef>
                <a:spcPct val="30000"/>
              </a:spcBef>
            </a:pPr>
            <a:endParaRPr kumimoji="1" lang="ar-SA" sz="1200">
              <a:cs typeface="Times New Roman (Arabic)" charset="0"/>
            </a:endParaRPr>
          </a:p>
          <a:p>
            <a:pPr>
              <a:spcBef>
                <a:spcPct val="30000"/>
              </a:spcBef>
            </a:pPr>
            <a:endParaRPr kumimoji="1" lang="ar-SA" sz="1200">
              <a:cs typeface="Times New Roman (Arabic)" charset="0"/>
            </a:endParaRPr>
          </a:p>
          <a:p>
            <a:pPr>
              <a:spcBef>
                <a:spcPct val="30000"/>
              </a:spcBef>
            </a:pPr>
            <a:endParaRPr kumimoji="1" lang="ar-SA" sz="1200">
              <a:cs typeface="Times New Roman (Arabic)" charset="0"/>
            </a:endParaRPr>
          </a:p>
          <a:p>
            <a:pPr>
              <a:spcBef>
                <a:spcPct val="30000"/>
              </a:spcBef>
            </a:pPr>
            <a:endParaRPr kumimoji="1" lang="ar-SA" sz="1200">
              <a:cs typeface="Times New Roman (Arabic)" charset="0"/>
            </a:endParaRPr>
          </a:p>
          <a:p>
            <a:pPr>
              <a:spcBef>
                <a:spcPct val="30000"/>
              </a:spcBef>
            </a:pPr>
            <a:endParaRPr kumimoji="1" lang="ar-SA" sz="1200">
              <a:cs typeface="Times New Roman (Arabic)" charset="0"/>
            </a:endParaRPr>
          </a:p>
          <a:p>
            <a:pPr>
              <a:spcBef>
                <a:spcPct val="30000"/>
              </a:spcBef>
            </a:pPr>
            <a:endParaRPr kumimoji="1" lang="ar-SA" sz="1200">
              <a:cs typeface="Times New Roman (Arabic)" charset="0"/>
            </a:endParaRPr>
          </a:p>
          <a:p>
            <a:pPr>
              <a:spcBef>
                <a:spcPct val="30000"/>
              </a:spcBef>
            </a:pPr>
            <a:endParaRPr kumimoji="1" lang="ar-SA" sz="1200">
              <a:cs typeface="Times New Roman (Arabic)" charset="0"/>
            </a:endParaRPr>
          </a:p>
          <a:p>
            <a:pPr>
              <a:spcBef>
                <a:spcPct val="30000"/>
              </a:spcBef>
            </a:pPr>
            <a:endParaRPr kumimoji="1" lang="ar-SA" sz="1200">
              <a:cs typeface="Times New Roman (Arabic)" charset="0"/>
            </a:endParaRPr>
          </a:p>
          <a:p>
            <a:pPr>
              <a:spcBef>
                <a:spcPct val="30000"/>
              </a:spcBef>
            </a:pPr>
            <a:endParaRPr kumimoji="1" lang="ar-SA" sz="1200">
              <a:cs typeface="Times New Roman (Arabic)" charset="0"/>
            </a:endParaRPr>
          </a:p>
          <a:p>
            <a:pPr>
              <a:spcBef>
                <a:spcPct val="30000"/>
              </a:spcBef>
            </a:pPr>
            <a:endParaRPr kumimoji="1" lang="ar-SA" sz="1200">
              <a:cs typeface="Times New Roman (Arabic)" charset="0"/>
            </a:endParaRPr>
          </a:p>
          <a:p>
            <a:pPr>
              <a:spcBef>
                <a:spcPct val="30000"/>
              </a:spcBef>
            </a:pPr>
            <a:endParaRPr kumimoji="1" lang="ar-SA" sz="1200">
              <a:cs typeface="Times New Roman (Arabic)" charset="0"/>
            </a:endParaRPr>
          </a:p>
          <a:p>
            <a:pPr>
              <a:spcBef>
                <a:spcPct val="30000"/>
              </a:spcBef>
            </a:pPr>
            <a:endParaRPr kumimoji="1" lang="ar-SA" sz="1200">
              <a:cs typeface="Times New Roman (Arabic)" charset="0"/>
            </a:endParaRPr>
          </a:p>
          <a:p>
            <a:pPr>
              <a:spcBef>
                <a:spcPct val="30000"/>
              </a:spcBef>
            </a:pPr>
            <a:endParaRPr kumimoji="1" lang="en-US" sz="1200">
              <a:cs typeface="Times New Roman (Arabic)" charset="0"/>
            </a:endParaRPr>
          </a:p>
        </p:txBody>
      </p:sp>
      <p:sp>
        <p:nvSpPr>
          <p:cNvPr id="70659" name="Rectangle 3"/>
          <p:cNvSpPr>
            <a:spLocks noChangeArrowheads="1"/>
          </p:cNvSpPr>
          <p:nvPr/>
        </p:nvSpPr>
        <p:spPr bwMode="auto">
          <a:xfrm>
            <a:off x="0" y="990600"/>
            <a:ext cx="9144000" cy="3262432"/>
          </a:xfrm>
          <a:prstGeom prst="rect">
            <a:avLst/>
          </a:prstGeom>
          <a:noFill/>
          <a:ln w="9525">
            <a:noFill/>
            <a:miter lim="800000"/>
            <a:headEnd/>
            <a:tailEnd/>
          </a:ln>
          <a:effectLst/>
        </p:spPr>
        <p:txBody>
          <a:bodyPr>
            <a:spAutoFit/>
          </a:bodyPr>
          <a:lstStyle/>
          <a:p>
            <a:pPr algn="r" rtl="1"/>
            <a:endParaRPr kumimoji="1" lang="en-US" sz="3200" dirty="0">
              <a:solidFill>
                <a:srgbClr val="003399"/>
              </a:solidFill>
              <a:cs typeface="B Zar" pitchFamily="2" charset="-78"/>
            </a:endParaRPr>
          </a:p>
          <a:p>
            <a:pPr algn="r" rtl="1"/>
            <a:endParaRPr kumimoji="1" lang="en-US" sz="3200" dirty="0">
              <a:solidFill>
                <a:srgbClr val="003399"/>
              </a:solidFill>
              <a:cs typeface="B Zar" pitchFamily="2" charset="-78"/>
            </a:endParaRPr>
          </a:p>
          <a:p>
            <a:pPr algn="r" rtl="1"/>
            <a:r>
              <a:rPr kumimoji="1" lang="fa-IR" sz="4400" dirty="0">
                <a:cs typeface="B Zar" pitchFamily="2" charset="-78"/>
              </a:rPr>
              <a:t>تعداد لازم باسيل براي بيماريزائي = 1ميليون</a:t>
            </a:r>
          </a:p>
          <a:p>
            <a:pPr algn="r" rtl="1"/>
            <a:r>
              <a:rPr kumimoji="1" lang="fa-IR" sz="4400" dirty="0">
                <a:cs typeface="B Zar" pitchFamily="2" charset="-78"/>
              </a:rPr>
              <a:t>تعداد باسيل در يك ميلي ليتر مدفوع بيمار = 1ميليارد</a:t>
            </a:r>
          </a:p>
          <a:p>
            <a:pPr algn="r" rtl="1"/>
            <a:r>
              <a:rPr kumimoji="1" lang="fa-IR" sz="4400" dirty="0">
                <a:cs typeface="B Zar" pitchFamily="2" charset="-78"/>
              </a:rPr>
              <a:t>تعدادباسيل دفع شده در طول يك ساعت 1000 ميليارد</a:t>
            </a:r>
            <a:r>
              <a:rPr kumimoji="1" lang="fa-IR" sz="5400" dirty="0">
                <a:cs typeface="B Zar" pitchFamily="2" charset="-78"/>
              </a:rPr>
              <a:t> </a:t>
            </a:r>
            <a:endParaRPr kumimoji="1" lang="en-US" sz="5400" dirty="0">
              <a:cs typeface="B Zar" pitchFamily="2" charset="-78"/>
            </a:endParaRPr>
          </a:p>
        </p:txBody>
      </p:sp>
      <p:sp>
        <p:nvSpPr>
          <p:cNvPr id="70660" name="Rectangle 4"/>
          <p:cNvSpPr>
            <a:spLocks noChangeArrowheads="1"/>
          </p:cNvSpPr>
          <p:nvPr/>
        </p:nvSpPr>
        <p:spPr bwMode="auto">
          <a:xfrm>
            <a:off x="609600" y="2514600"/>
            <a:ext cx="6934200" cy="1006475"/>
          </a:xfrm>
          <a:prstGeom prst="rect">
            <a:avLst/>
          </a:prstGeom>
          <a:noFill/>
          <a:ln w="9525">
            <a:noFill/>
            <a:miter lim="800000"/>
            <a:headEnd/>
            <a:tailEnd/>
          </a:ln>
          <a:effectLst/>
        </p:spPr>
        <p:txBody>
          <a:bodyPr>
            <a:spAutoFit/>
          </a:bodyPr>
          <a:lstStyle/>
          <a:p>
            <a:pPr algn="r" rtl="1"/>
            <a:endParaRPr kumimoji="1" lang="en-US" sz="2800">
              <a:solidFill>
                <a:srgbClr val="003399"/>
              </a:solidFill>
              <a:cs typeface="Times New Roman (Arabic)" charset="0"/>
            </a:endParaRPr>
          </a:p>
          <a:p>
            <a:endParaRPr kumimoji="1" lang="en-US" sz="3200">
              <a:solidFill>
                <a:srgbClr val="003399"/>
              </a:solidFill>
              <a:cs typeface="Times New Roman (Arabic)" charset="0"/>
            </a:endParaRPr>
          </a:p>
        </p:txBody>
      </p:sp>
      <p:sp>
        <p:nvSpPr>
          <p:cNvPr id="70661" name="AutoShape 5"/>
          <p:cNvSpPr>
            <a:spLocks noChangeArrowheads="1"/>
          </p:cNvSpPr>
          <p:nvPr/>
        </p:nvSpPr>
        <p:spPr bwMode="auto">
          <a:xfrm>
            <a:off x="0" y="1295400"/>
            <a:ext cx="9144000" cy="4343400"/>
          </a:xfrm>
          <a:prstGeom prst="roundRect">
            <a:avLst>
              <a:gd name="adj" fmla="val 16667"/>
            </a:avLst>
          </a:prstGeom>
          <a:noFill/>
          <a:ln w="38100">
            <a:solidFill>
              <a:schemeClr val="accent1"/>
            </a:solidFill>
            <a:round/>
            <a:headEnd/>
            <a:tailEnd/>
          </a:ln>
          <a:effectLst>
            <a:outerShdw dist="107763" dir="18900000" algn="ctr" rotWithShape="0">
              <a:schemeClr val="bg2"/>
            </a:outerShdw>
          </a:effectLst>
        </p:spPr>
        <p:txBody>
          <a:bodyPr wrap="none" anchor="ctr"/>
          <a:lstStyle/>
          <a:p>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checkerboard(across)">
                                      <p:cBhvr>
                                        <p:cTn id="7" dur="5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fa-IR" sz="4000" smtClean="0">
                <a:solidFill>
                  <a:srgbClr val="FF0066"/>
                </a:solidFill>
              </a:rPr>
              <a:t>كلني هاي ويبريو كلرا در محيط</a:t>
            </a:r>
            <a:r>
              <a:rPr lang="fa-IR" sz="4000" smtClean="0"/>
              <a:t> </a:t>
            </a:r>
            <a:r>
              <a:rPr lang="en-US" sz="4000" smtClean="0"/>
              <a:t> </a:t>
            </a:r>
            <a:br>
              <a:rPr lang="en-US" sz="4000" smtClean="0"/>
            </a:br>
            <a:r>
              <a:rPr lang="en-US" sz="4000" smtClean="0">
                <a:solidFill>
                  <a:srgbClr val="FF0066"/>
                </a:solidFill>
              </a:rPr>
              <a:t>TCBS agar</a:t>
            </a:r>
          </a:p>
        </p:txBody>
      </p:sp>
      <p:pic>
        <p:nvPicPr>
          <p:cNvPr id="20483" name="Picture 3" descr="plated"/>
          <p:cNvPicPr>
            <a:picLocks noGrp="1" noChangeAspect="1" noChangeArrowheads="1"/>
          </p:cNvPicPr>
          <p:nvPr>
            <p:ph sz="half" idx="1"/>
          </p:nvPr>
        </p:nvPicPr>
        <p:blipFill>
          <a:blip r:embed="rId3">
            <a:lum bright="-6000" contrast="30000"/>
          </a:blip>
          <a:srcRect/>
          <a:stretch>
            <a:fillRect/>
          </a:stretch>
        </p:blipFill>
        <p:spPr>
          <a:xfrm>
            <a:off x="1476375" y="1484313"/>
            <a:ext cx="5975350" cy="5089525"/>
          </a:xfrm>
          <a:noFill/>
        </p:spPr>
      </p:pic>
    </p:spTree>
  </p:cSld>
  <p:clrMapOvr>
    <a:masterClrMapping/>
  </p:clrMapOvr>
  <p:transition spd="med">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188913"/>
            <a:ext cx="8229600" cy="777875"/>
          </a:xfrm>
        </p:spPr>
        <p:txBody>
          <a:bodyPr/>
          <a:lstStyle/>
          <a:p>
            <a:pPr eaLnBrk="1" hangingPunct="1">
              <a:defRPr/>
            </a:pPr>
            <a:r>
              <a:rPr lang="fa-IR" smtClean="0">
                <a:solidFill>
                  <a:srgbClr val="FF0066"/>
                </a:solidFill>
              </a:rPr>
              <a:t>درمان وبا</a:t>
            </a:r>
            <a:endParaRPr lang="en-US" smtClean="0">
              <a:solidFill>
                <a:srgbClr val="FF0066"/>
              </a:solidFill>
            </a:endParaRPr>
          </a:p>
        </p:txBody>
      </p:sp>
      <p:sp>
        <p:nvSpPr>
          <p:cNvPr id="19459" name="Rectangle 3"/>
          <p:cNvSpPr>
            <a:spLocks noGrp="1" noChangeArrowheads="1"/>
          </p:cNvSpPr>
          <p:nvPr>
            <p:ph type="body" idx="1"/>
          </p:nvPr>
        </p:nvSpPr>
        <p:spPr>
          <a:xfrm>
            <a:off x="468313" y="1052513"/>
            <a:ext cx="8229600" cy="5543550"/>
          </a:xfrm>
        </p:spPr>
        <p:txBody>
          <a:bodyPr/>
          <a:lstStyle/>
          <a:p>
            <a:pPr algn="r" rtl="1" eaLnBrk="1" hangingPunct="1">
              <a:lnSpc>
                <a:spcPct val="90000"/>
              </a:lnSpc>
              <a:buClr>
                <a:schemeClr val="tx1"/>
              </a:buClr>
              <a:buFont typeface="Wingdings" pitchFamily="2" charset="2"/>
              <a:buNone/>
              <a:defRPr/>
            </a:pPr>
            <a:r>
              <a:rPr lang="fa-IR" sz="2400" b="1" dirty="0" smtClean="0">
                <a:solidFill>
                  <a:srgbClr val="FFFF00"/>
                </a:solidFill>
              </a:rPr>
              <a:t>1-اساس درمان وبا جايگزيني آب والكتروليت هاي از دست رفته است.در بين الكتروليتها پتاسيم از همه مهمتر مي باشد.( كلرا سيكا)  . داروهاي قابض مثل ديفنوكسيلات و لوپراميدو آنالژزيك ها  در درمان وبا جايگاهي ندارند.</a:t>
            </a:r>
          </a:p>
          <a:p>
            <a:pPr algn="r" rtl="1" eaLnBrk="1" hangingPunct="1">
              <a:lnSpc>
                <a:spcPct val="90000"/>
              </a:lnSpc>
              <a:buClr>
                <a:schemeClr val="tx1"/>
              </a:buClr>
              <a:buFont typeface="Wingdings" pitchFamily="2" charset="2"/>
              <a:buNone/>
              <a:defRPr/>
            </a:pPr>
            <a:endParaRPr lang="fa-IR" sz="2400" b="1" dirty="0" smtClean="0">
              <a:solidFill>
                <a:srgbClr val="FFFF00"/>
              </a:solidFill>
            </a:endParaRPr>
          </a:p>
          <a:p>
            <a:pPr algn="r" rtl="1" eaLnBrk="1" hangingPunct="1">
              <a:lnSpc>
                <a:spcPct val="90000"/>
              </a:lnSpc>
              <a:buClr>
                <a:schemeClr val="tx1"/>
              </a:buClr>
              <a:buFont typeface="Wingdings" pitchFamily="2" charset="2"/>
              <a:buNone/>
              <a:defRPr/>
            </a:pPr>
            <a:r>
              <a:rPr lang="fa-IR" sz="2400" b="1" dirty="0" smtClean="0">
                <a:solidFill>
                  <a:srgbClr val="FFFF00"/>
                </a:solidFill>
              </a:rPr>
              <a:t>2-مهمترين واساسي ترين روش در اكثر موارد وبا (كم آبي زير 10%)مايع درماني خوراكي است وحتي پس ازلزوم مايع درماني وريدي در اسرع وقت چه مستقيماً يا حتي با </a:t>
            </a:r>
            <a:r>
              <a:rPr lang="en-US" sz="2400" b="1" dirty="0" smtClean="0">
                <a:solidFill>
                  <a:srgbClr val="FFFF00"/>
                </a:solidFill>
              </a:rPr>
              <a:t>NG tube</a:t>
            </a:r>
            <a:r>
              <a:rPr lang="fa-IR" sz="2400" b="1" dirty="0" smtClean="0">
                <a:solidFill>
                  <a:srgbClr val="FFFF00"/>
                </a:solidFill>
              </a:rPr>
              <a:t> مايع درماني خوراكي با </a:t>
            </a:r>
            <a:r>
              <a:rPr lang="en-US" sz="2400" b="1" dirty="0" smtClean="0">
                <a:solidFill>
                  <a:srgbClr val="FFFF00"/>
                </a:solidFill>
              </a:rPr>
              <a:t>ORS </a:t>
            </a:r>
            <a:r>
              <a:rPr lang="fa-IR" sz="2400" b="1" dirty="0" smtClean="0">
                <a:solidFill>
                  <a:srgbClr val="FFFF00"/>
                </a:solidFill>
              </a:rPr>
              <a:t>شروع شود.</a:t>
            </a:r>
          </a:p>
          <a:p>
            <a:pPr algn="r" rtl="1" eaLnBrk="1" hangingPunct="1">
              <a:lnSpc>
                <a:spcPct val="90000"/>
              </a:lnSpc>
              <a:buClr>
                <a:schemeClr val="tx1"/>
              </a:buClr>
              <a:buFont typeface="Wingdings" pitchFamily="2" charset="2"/>
              <a:buNone/>
              <a:defRPr/>
            </a:pPr>
            <a:endParaRPr lang="fa-IR" sz="2400" b="1" dirty="0" smtClean="0">
              <a:solidFill>
                <a:srgbClr val="FFFF00"/>
              </a:solidFill>
            </a:endParaRPr>
          </a:p>
          <a:p>
            <a:pPr algn="r" rtl="1" eaLnBrk="1" hangingPunct="1">
              <a:lnSpc>
                <a:spcPct val="90000"/>
              </a:lnSpc>
              <a:buClr>
                <a:schemeClr val="tx1"/>
              </a:buClr>
              <a:buFont typeface="Wingdings" pitchFamily="2" charset="2"/>
              <a:buNone/>
              <a:defRPr/>
            </a:pPr>
            <a:r>
              <a:rPr lang="fa-IR" sz="2400" b="1" dirty="0" smtClean="0">
                <a:solidFill>
                  <a:srgbClr val="FFFF00"/>
                </a:solidFill>
              </a:rPr>
              <a:t>3- انديكاسيونهاي درمان وريدي:</a:t>
            </a:r>
          </a:p>
          <a:p>
            <a:pPr algn="r" rtl="1" eaLnBrk="1" hangingPunct="1">
              <a:lnSpc>
                <a:spcPct val="90000"/>
              </a:lnSpc>
              <a:buClr>
                <a:schemeClr val="tx1"/>
              </a:buClr>
              <a:buFont typeface="Wingdings" pitchFamily="2" charset="2"/>
              <a:buNone/>
              <a:defRPr/>
            </a:pPr>
            <a:r>
              <a:rPr lang="fa-IR" sz="2400" b="1" dirty="0" smtClean="0">
                <a:solidFill>
                  <a:srgbClr val="FFFF00"/>
                </a:solidFill>
              </a:rPr>
              <a:t>الف-تمام موارد اسهال شديد(دهيدراتاسيون بالاي 10%)</a:t>
            </a:r>
          </a:p>
          <a:p>
            <a:pPr algn="r" rtl="1" eaLnBrk="1" hangingPunct="1">
              <a:lnSpc>
                <a:spcPct val="90000"/>
              </a:lnSpc>
              <a:buClr>
                <a:schemeClr val="tx1"/>
              </a:buClr>
              <a:buFont typeface="Wingdings" pitchFamily="2" charset="2"/>
              <a:buNone/>
              <a:defRPr/>
            </a:pPr>
            <a:r>
              <a:rPr lang="fa-IR" sz="2400" b="1" dirty="0" smtClean="0">
                <a:solidFill>
                  <a:srgbClr val="FFFF00"/>
                </a:solidFill>
              </a:rPr>
              <a:t>ب-اسهال متوسط به طوريكه فرد قادر به آشاميدن وخوردن نباشد.</a:t>
            </a:r>
          </a:p>
          <a:p>
            <a:pPr algn="r" rtl="1" eaLnBrk="1" hangingPunct="1">
              <a:lnSpc>
                <a:spcPct val="90000"/>
              </a:lnSpc>
              <a:buClr>
                <a:schemeClr val="tx1"/>
              </a:buClr>
              <a:buFont typeface="Wingdings" pitchFamily="2" charset="2"/>
              <a:buNone/>
              <a:defRPr/>
            </a:pPr>
            <a:r>
              <a:rPr lang="fa-IR" sz="2400" b="1" dirty="0" smtClean="0">
                <a:solidFill>
                  <a:srgbClr val="FFFF00"/>
                </a:solidFill>
              </a:rPr>
              <a:t>ج-فردي كه در هر 24ساعت بين 10 تا20 سي سي مايع  به ازاي  هر كيلوگرم وزن بدن(120 سي سي در هرساعت)از دست بدهد.</a:t>
            </a:r>
          </a:p>
          <a:p>
            <a:pPr algn="r" rtl="1" eaLnBrk="1" hangingPunct="1">
              <a:lnSpc>
                <a:spcPct val="90000"/>
              </a:lnSpc>
              <a:buClr>
                <a:schemeClr val="tx1"/>
              </a:buClr>
              <a:buFont typeface="Wingdings" pitchFamily="2" charset="2"/>
              <a:buNone/>
              <a:defRPr/>
            </a:pPr>
            <a:endParaRPr lang="en-US" sz="2400" b="1" dirty="0" smtClean="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fade">
                                      <p:cBhvr>
                                        <p:cTn id="12" dur="2000"/>
                                        <p:tgtEl>
                                          <p:spTgt spid="19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fade">
                                      <p:cBhvr>
                                        <p:cTn id="17" dur="20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Effect transition="in" filter="fade">
                                      <p:cBhvr>
                                        <p:cTn id="22" dur="2000"/>
                                        <p:tgtEl>
                                          <p:spTgt spid="1945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animEffect transition="in" filter="fade">
                                      <p:cBhvr>
                                        <p:cTn id="27" dur="2000"/>
                                        <p:tgtEl>
                                          <p:spTgt spid="1945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459">
                                            <p:txEl>
                                              <p:pRg st="6" end="6"/>
                                            </p:txEl>
                                          </p:spTgt>
                                        </p:tgtEl>
                                        <p:attrNameLst>
                                          <p:attrName>style.visibility</p:attrName>
                                        </p:attrNameLst>
                                      </p:cBhvr>
                                      <p:to>
                                        <p:strVal val="visible"/>
                                      </p:to>
                                    </p:set>
                                    <p:animEffect transition="in" filter="fade">
                                      <p:cBhvr>
                                        <p:cTn id="32" dur="2000"/>
                                        <p:tgtEl>
                                          <p:spTgt spid="1945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459">
                                            <p:txEl>
                                              <p:pRg st="7" end="7"/>
                                            </p:txEl>
                                          </p:spTgt>
                                        </p:tgtEl>
                                        <p:attrNameLst>
                                          <p:attrName>style.visibility</p:attrName>
                                        </p:attrNameLst>
                                      </p:cBhvr>
                                      <p:to>
                                        <p:strVal val="visible"/>
                                      </p:to>
                                    </p:set>
                                    <p:animEffect transition="in" filter="fade">
                                      <p:cBhvr>
                                        <p:cTn id="37" dur="2000"/>
                                        <p:tgtEl>
                                          <p:spTgt spid="19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uto0"/>
          <p:cNvPicPr>
            <a:picLocks noChangeAspect="1" noChangeArrowheads="1"/>
          </p:cNvPicPr>
          <p:nvPr/>
        </p:nvPicPr>
        <p:blipFill>
          <a:blip r:embed="rId3">
            <a:lum bright="16000" contrast="10000"/>
          </a:blip>
          <a:srcRect l="3511" t="3468" r="2341" b="5203"/>
          <a:stretch>
            <a:fillRect/>
          </a:stretch>
        </p:blipFill>
        <p:spPr bwMode="auto">
          <a:xfrm>
            <a:off x="306388" y="361950"/>
            <a:ext cx="8531225" cy="6281738"/>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28625" y="357188"/>
            <a:ext cx="8401050" cy="6237287"/>
          </a:xfrm>
        </p:spPr>
        <p:txBody>
          <a:bodyPr/>
          <a:lstStyle/>
          <a:p>
            <a:pPr algn="r" rtl="1" eaLnBrk="1" hangingPunct="1">
              <a:buClr>
                <a:schemeClr val="tx1"/>
              </a:buClr>
              <a:buFont typeface="Wingdings" pitchFamily="2" charset="2"/>
              <a:buNone/>
              <a:defRPr/>
            </a:pPr>
            <a:r>
              <a:rPr lang="fa-IR" sz="2800" b="1" dirty="0" smtClean="0">
                <a:solidFill>
                  <a:srgbClr val="FFFF00"/>
                </a:solidFill>
              </a:rPr>
              <a:t>4- درمان وبا 2 فاز دارد:</a:t>
            </a:r>
            <a:r>
              <a:rPr lang="en-US" sz="2800" b="1" dirty="0" smtClean="0">
                <a:solidFill>
                  <a:srgbClr val="FFFF00"/>
                </a:solidFill>
              </a:rPr>
              <a:t>  </a:t>
            </a:r>
            <a:r>
              <a:rPr lang="en-US" sz="2800" b="1" dirty="0" err="1" smtClean="0">
                <a:solidFill>
                  <a:srgbClr val="FFFF00"/>
                </a:solidFill>
              </a:rPr>
              <a:t>Rehydration,Maintenace</a:t>
            </a:r>
            <a:endParaRPr lang="en-US" sz="2800" b="1" dirty="0" smtClean="0">
              <a:solidFill>
                <a:srgbClr val="FFFF00"/>
              </a:solidFill>
            </a:endParaRPr>
          </a:p>
          <a:p>
            <a:pPr algn="r" rtl="1" eaLnBrk="1" hangingPunct="1">
              <a:buClr>
                <a:schemeClr val="tx1"/>
              </a:buClr>
              <a:buFont typeface="Wingdings" pitchFamily="2" charset="2"/>
              <a:buNone/>
              <a:defRPr/>
            </a:pPr>
            <a:endParaRPr lang="fa-IR" sz="2800" b="1" dirty="0" smtClean="0">
              <a:solidFill>
                <a:srgbClr val="FFFF00"/>
              </a:solidFill>
            </a:endParaRPr>
          </a:p>
          <a:p>
            <a:pPr algn="r" rtl="1" eaLnBrk="1" hangingPunct="1">
              <a:buClr>
                <a:schemeClr val="tx1"/>
              </a:buClr>
              <a:buFont typeface="Wingdings" pitchFamily="2" charset="2"/>
              <a:buNone/>
              <a:defRPr/>
            </a:pPr>
            <a:r>
              <a:rPr lang="fa-IR" sz="2800" b="1" dirty="0" smtClean="0">
                <a:solidFill>
                  <a:srgbClr val="FFFF00"/>
                </a:solidFill>
              </a:rPr>
              <a:t>5-فاز </a:t>
            </a:r>
            <a:r>
              <a:rPr lang="en-US" sz="2800" b="1" dirty="0" smtClean="0">
                <a:solidFill>
                  <a:srgbClr val="FFFF00"/>
                </a:solidFill>
              </a:rPr>
              <a:t>Rehydration</a:t>
            </a:r>
            <a:r>
              <a:rPr lang="fa-IR" sz="2800" b="1" dirty="0" smtClean="0">
                <a:solidFill>
                  <a:srgbClr val="FFFF00"/>
                </a:solidFill>
              </a:rPr>
              <a:t> :به4 ساعت زمان نياز دارد.در وباي شديد 50-100 سي سي به ازاي هر كيلوگرم وزن درساعت(3تا6ليتر براي فرد 60 كيلوئي) . بهترين مايع رينگر لاكتات بوده و از محلول نرمال سالين نبايد استفاده شود زيرا اسيدوز متابوليك را نمي تواند اصلاح كند.</a:t>
            </a:r>
          </a:p>
          <a:p>
            <a:pPr algn="r" rtl="1" eaLnBrk="1" hangingPunct="1">
              <a:buClr>
                <a:schemeClr val="tx1"/>
              </a:buClr>
              <a:buFont typeface="Wingdings" pitchFamily="2" charset="2"/>
              <a:buNone/>
              <a:defRPr/>
            </a:pPr>
            <a:endParaRPr lang="fa-IR" sz="2800" b="1" dirty="0" smtClean="0">
              <a:solidFill>
                <a:srgbClr val="FFFF00"/>
              </a:solidFill>
            </a:endParaRPr>
          </a:p>
          <a:p>
            <a:pPr algn="r" rtl="1" eaLnBrk="1" hangingPunct="1">
              <a:buClr>
                <a:schemeClr val="tx1"/>
              </a:buClr>
              <a:buFont typeface="Wingdings" pitchFamily="2" charset="2"/>
              <a:buNone/>
              <a:defRPr/>
            </a:pPr>
            <a:r>
              <a:rPr lang="fa-IR" sz="2800" b="1" dirty="0" smtClean="0">
                <a:solidFill>
                  <a:srgbClr val="FFFF00"/>
                </a:solidFill>
              </a:rPr>
              <a:t>6- در كودكان كه دسترسي به رگ دشوار مي باشد و بدليل كاهش هوشياري گذاشتن لوله معده خطر آسپيراسيون را بهمراه دارد از تزريق داخل استخواني مايعات استفاده مي شود.</a:t>
            </a:r>
          </a:p>
          <a:p>
            <a:pPr algn="r" rtl="1" eaLnBrk="1" hangingPunct="1">
              <a:buClr>
                <a:schemeClr val="tx1"/>
              </a:buClr>
              <a:buFont typeface="Wingdings" pitchFamily="2" charset="2"/>
              <a:buNone/>
              <a:defRPr/>
            </a:pPr>
            <a:endParaRPr lang="fa-IR" sz="2800" b="1" dirty="0" smtClean="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20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1">
                                            <p:txEl>
                                              <p:pRg st="2" end="2"/>
                                            </p:txEl>
                                          </p:spTgt>
                                        </p:tgtEl>
                                        <p:attrNameLst>
                                          <p:attrName>style.visibility</p:attrName>
                                        </p:attrNameLst>
                                      </p:cBhvr>
                                      <p:to>
                                        <p:strVal val="visible"/>
                                      </p:to>
                                    </p:set>
                                    <p:animEffect transition="in" filter="fade">
                                      <p:cBhvr>
                                        <p:cTn id="12" dur="2000"/>
                                        <p:tgtEl>
                                          <p:spTgt spid="378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animEffect transition="in" filter="fade">
                                      <p:cBhvr>
                                        <p:cTn id="17" dur="20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28625" y="357188"/>
            <a:ext cx="8401050" cy="6237287"/>
          </a:xfrm>
        </p:spPr>
        <p:txBody>
          <a:bodyPr/>
          <a:lstStyle/>
          <a:p>
            <a:pPr algn="r" rtl="1" eaLnBrk="1" hangingPunct="1">
              <a:buClr>
                <a:schemeClr val="tx1"/>
              </a:buClr>
              <a:buNone/>
              <a:defRPr/>
            </a:pPr>
            <a:endParaRPr lang="fa-IR" sz="2400" b="1" dirty="0" smtClean="0">
              <a:solidFill>
                <a:srgbClr val="FFFF00"/>
              </a:solidFill>
            </a:endParaRPr>
          </a:p>
          <a:p>
            <a:pPr marL="252000" algn="r" rtl="1" eaLnBrk="1" hangingPunct="1">
              <a:buClr>
                <a:schemeClr val="tx1"/>
              </a:buClr>
              <a:buNone/>
              <a:defRPr/>
            </a:pPr>
            <a:r>
              <a:rPr lang="fa-IR" sz="2400" b="1" dirty="0" smtClean="0">
                <a:solidFill>
                  <a:srgbClr val="FFFF00"/>
                </a:solidFill>
              </a:rPr>
              <a:t>7-فاز </a:t>
            </a:r>
            <a:r>
              <a:rPr lang="en-US" sz="2400" b="1" dirty="0" smtClean="0">
                <a:solidFill>
                  <a:srgbClr val="FFFF00"/>
                </a:solidFill>
              </a:rPr>
              <a:t> </a:t>
            </a:r>
            <a:r>
              <a:rPr lang="en-US" sz="2400" b="1" dirty="0" err="1" smtClean="0">
                <a:solidFill>
                  <a:srgbClr val="FFFF00"/>
                </a:solidFill>
              </a:rPr>
              <a:t>Maintenace</a:t>
            </a:r>
            <a:r>
              <a:rPr lang="fa-IR" sz="2400" b="1" dirty="0" smtClean="0">
                <a:solidFill>
                  <a:srgbClr val="FFFF00"/>
                </a:solidFill>
              </a:rPr>
              <a:t>: زماني كه علائم دهيدراتاسيون فروكش نموده و حجم ادرار به 5/0 سي سي به ازاي هركيلو گرم وزن به ساعت رسيد فاز نگه دارنده شروع مي شود . بهترين مايع براي اين فاز </a:t>
            </a:r>
            <a:r>
              <a:rPr lang="en-US" sz="2400" b="1" dirty="0" smtClean="0">
                <a:solidFill>
                  <a:srgbClr val="FFFF00"/>
                </a:solidFill>
              </a:rPr>
              <a:t>ORS</a:t>
            </a:r>
            <a:r>
              <a:rPr lang="fa-IR" sz="2400" b="1" dirty="0" smtClean="0">
                <a:solidFill>
                  <a:srgbClr val="FFFF00"/>
                </a:solidFill>
              </a:rPr>
              <a:t> است كه بيمار بايد هرساعت بين 500 سي سي تا يك ليتر بنوشد. بهترين مايعات بعد از </a:t>
            </a:r>
            <a:r>
              <a:rPr lang="en-US" sz="2400" b="1" dirty="0" smtClean="0">
                <a:solidFill>
                  <a:srgbClr val="FFFF00"/>
                </a:solidFill>
              </a:rPr>
              <a:t>ORS</a:t>
            </a:r>
            <a:r>
              <a:rPr lang="fa-IR" sz="2400" b="1" dirty="0" smtClean="0">
                <a:solidFill>
                  <a:srgbClr val="FFFF00"/>
                </a:solidFill>
              </a:rPr>
              <a:t> آب ميوه هاي رقيق شده كه اسمولاريته پائيني دارند،  مي باشد .</a:t>
            </a:r>
          </a:p>
          <a:p>
            <a:pPr algn="r" rtl="1" eaLnBrk="1" hangingPunct="1">
              <a:buClr>
                <a:schemeClr val="tx1"/>
              </a:buClr>
              <a:buFont typeface="Wingdings" pitchFamily="2" charset="2"/>
              <a:buNone/>
              <a:defRPr/>
            </a:pPr>
            <a:endParaRPr lang="fa-IR" sz="2400" b="1" dirty="0" smtClean="0">
              <a:solidFill>
                <a:srgbClr val="FFFF00"/>
              </a:solidFill>
              <a:cs typeface="B Nazanin" pitchFamily="2" charset="-78"/>
            </a:endParaRPr>
          </a:p>
          <a:p>
            <a:pPr algn="r" rtl="1" eaLnBrk="1" hangingPunct="1">
              <a:buClr>
                <a:schemeClr val="tx1"/>
              </a:buClr>
              <a:buFont typeface="Wingdings" pitchFamily="2" charset="2"/>
              <a:buNone/>
              <a:defRPr/>
            </a:pPr>
            <a:endParaRPr lang="fa-IR" sz="2400" b="1" dirty="0" smtClean="0">
              <a:solidFill>
                <a:srgbClr val="FFFF00"/>
              </a:solidFill>
              <a:cs typeface="B Nazanin" pitchFamily="2" charset="-78"/>
            </a:endParaRPr>
          </a:p>
          <a:p>
            <a:pPr algn="r" rtl="1" eaLnBrk="1" hangingPunct="1">
              <a:buClr>
                <a:schemeClr val="tx1"/>
              </a:buClr>
              <a:buFont typeface="Wingdings" pitchFamily="2" charset="2"/>
              <a:buNone/>
              <a:defRPr/>
            </a:pPr>
            <a:r>
              <a:rPr lang="fa-IR" sz="2400" b="1" dirty="0" smtClean="0">
                <a:solidFill>
                  <a:srgbClr val="FFFF00"/>
                </a:solidFill>
                <a:cs typeface="B Nazanin" pitchFamily="2" charset="-78"/>
              </a:rPr>
              <a:t>8- شاخصهاي ترخيص بيماران : </a:t>
            </a:r>
          </a:p>
          <a:p>
            <a:pPr algn="r" rtl="1" eaLnBrk="1" hangingPunct="1">
              <a:buClr>
                <a:schemeClr val="tx1"/>
              </a:buClr>
              <a:buFont typeface="Wingdings" pitchFamily="2" charset="2"/>
              <a:buNone/>
              <a:defRPr/>
            </a:pPr>
            <a:r>
              <a:rPr lang="fa-IR" sz="2400" b="1" dirty="0" smtClean="0">
                <a:solidFill>
                  <a:srgbClr val="FFFF00"/>
                </a:solidFill>
                <a:cs typeface="B Nazanin" pitchFamily="2" charset="-78"/>
              </a:rPr>
              <a:t>الف) حجم ادرار بيش از 40 سي سي در يك ساعت باشد.</a:t>
            </a:r>
          </a:p>
          <a:p>
            <a:pPr algn="r" rtl="1" eaLnBrk="1" hangingPunct="1">
              <a:buClr>
                <a:schemeClr val="tx1"/>
              </a:buClr>
              <a:buFont typeface="Wingdings" pitchFamily="2" charset="2"/>
              <a:buNone/>
              <a:defRPr/>
            </a:pPr>
            <a:r>
              <a:rPr lang="fa-IR" sz="2400" b="1" dirty="0" smtClean="0">
                <a:solidFill>
                  <a:srgbClr val="FFFF00"/>
                </a:solidFill>
                <a:cs typeface="B Nazanin" pitchFamily="2" charset="-78"/>
              </a:rPr>
              <a:t>ب) حجم مدفوع  كمتر از 400 سي سي در ساعت باشد.</a:t>
            </a:r>
          </a:p>
          <a:p>
            <a:pPr algn="r" rtl="1" eaLnBrk="1" hangingPunct="1">
              <a:buClr>
                <a:schemeClr val="tx1"/>
              </a:buClr>
              <a:buFont typeface="Wingdings" pitchFamily="2" charset="2"/>
              <a:buNone/>
              <a:defRPr/>
            </a:pPr>
            <a:r>
              <a:rPr lang="fa-IR" sz="2400" b="1" dirty="0" smtClean="0">
                <a:solidFill>
                  <a:srgbClr val="FFFF00"/>
                </a:solidFill>
                <a:cs typeface="B Nazanin" pitchFamily="2" charset="-78"/>
              </a:rPr>
              <a:t>ج) بيمار بتواند 600 تا 800 سي سي  </a:t>
            </a:r>
            <a:r>
              <a:rPr lang="en-US" sz="2400" b="1" dirty="0" smtClean="0">
                <a:solidFill>
                  <a:srgbClr val="FFFF00"/>
                </a:solidFill>
                <a:cs typeface="B Nazanin" pitchFamily="2" charset="-78"/>
              </a:rPr>
              <a:t>ORS</a:t>
            </a:r>
            <a:r>
              <a:rPr lang="fa-IR" sz="2400" b="1" dirty="0" smtClean="0">
                <a:solidFill>
                  <a:srgbClr val="FFFF00"/>
                </a:solidFill>
                <a:cs typeface="B Nazanin" pitchFamily="2" charset="-78"/>
              </a:rPr>
              <a:t> يا مايع مشابه آنرا در يك ساعت بنوشد. </a:t>
            </a:r>
          </a:p>
          <a:p>
            <a:pPr algn="r" rtl="1" eaLnBrk="1" hangingPunct="1">
              <a:lnSpc>
                <a:spcPct val="80000"/>
              </a:lnSpc>
              <a:buClr>
                <a:schemeClr val="tx1"/>
              </a:buClr>
              <a:buFont typeface="Wingdings" pitchFamily="2" charset="2"/>
              <a:buNone/>
              <a:defRPr/>
            </a:pPr>
            <a:endParaRPr lang="fa-IR" sz="2400" b="1" dirty="0" smtClean="0">
              <a:solidFill>
                <a:srgbClr val="FFFF00"/>
              </a:solidFill>
            </a:endParaRPr>
          </a:p>
          <a:p>
            <a:pPr algn="r" rtl="1" eaLnBrk="1" hangingPunct="1">
              <a:lnSpc>
                <a:spcPct val="80000"/>
              </a:lnSpc>
              <a:buFont typeface="Wingdings" pitchFamily="2" charset="2"/>
              <a:buNone/>
              <a:defRPr/>
            </a:pPr>
            <a:endParaRPr lang="en-US" sz="24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animEffect transition="in" filter="fade">
                                      <p:cBhvr>
                                        <p:cTn id="7" dur="2000"/>
                                        <p:tgtEl>
                                          <p:spTgt spid="378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1">
                                            <p:txEl>
                                              <p:pRg st="4" end="4"/>
                                            </p:txEl>
                                          </p:spTgt>
                                        </p:tgtEl>
                                        <p:attrNameLst>
                                          <p:attrName>style.visibility</p:attrName>
                                        </p:attrNameLst>
                                      </p:cBhvr>
                                      <p:to>
                                        <p:strVal val="visible"/>
                                      </p:to>
                                    </p:set>
                                    <p:animEffect transition="in" filter="fade">
                                      <p:cBhvr>
                                        <p:cTn id="12" dur="2000"/>
                                        <p:tgtEl>
                                          <p:spTgt spid="3789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1">
                                            <p:txEl>
                                              <p:pRg st="5" end="5"/>
                                            </p:txEl>
                                          </p:spTgt>
                                        </p:tgtEl>
                                        <p:attrNameLst>
                                          <p:attrName>style.visibility</p:attrName>
                                        </p:attrNameLst>
                                      </p:cBhvr>
                                      <p:to>
                                        <p:strVal val="visible"/>
                                      </p:to>
                                    </p:set>
                                    <p:animEffect transition="in" filter="fade">
                                      <p:cBhvr>
                                        <p:cTn id="17" dur="2000"/>
                                        <p:tgtEl>
                                          <p:spTgt spid="3789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891">
                                            <p:txEl>
                                              <p:pRg st="6" end="6"/>
                                            </p:txEl>
                                          </p:spTgt>
                                        </p:tgtEl>
                                        <p:attrNameLst>
                                          <p:attrName>style.visibility</p:attrName>
                                        </p:attrNameLst>
                                      </p:cBhvr>
                                      <p:to>
                                        <p:strVal val="visible"/>
                                      </p:to>
                                    </p:set>
                                    <p:animEffect transition="in" filter="fade">
                                      <p:cBhvr>
                                        <p:cTn id="22" dur="2000"/>
                                        <p:tgtEl>
                                          <p:spTgt spid="3789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891">
                                            <p:txEl>
                                              <p:pRg st="7" end="7"/>
                                            </p:txEl>
                                          </p:spTgt>
                                        </p:tgtEl>
                                        <p:attrNameLst>
                                          <p:attrName>style.visibility</p:attrName>
                                        </p:attrNameLst>
                                      </p:cBhvr>
                                      <p:to>
                                        <p:strVal val="visible"/>
                                      </p:to>
                                    </p:set>
                                    <p:animEffect transition="in" filter="fade">
                                      <p:cBhvr>
                                        <p:cTn id="27" dur="2000"/>
                                        <p:tgtEl>
                                          <p:spTgt spid="378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solidFill>
                  <a:srgbClr val="FF3300"/>
                </a:solidFill>
                <a:latin typeface="Arial" charset="0"/>
              </a:rPr>
              <a:t>آنتي بيوتيك تراپي</a:t>
            </a:r>
            <a:endParaRPr lang="fa-IR" dirty="0"/>
          </a:p>
        </p:txBody>
      </p:sp>
      <p:sp>
        <p:nvSpPr>
          <p:cNvPr id="7" name="Content Placeholder 6"/>
          <p:cNvSpPr>
            <a:spLocks noGrp="1"/>
          </p:cNvSpPr>
          <p:nvPr>
            <p:ph idx="1"/>
          </p:nvPr>
        </p:nvSpPr>
        <p:spPr/>
        <p:txBody>
          <a:bodyPr/>
          <a:lstStyle/>
          <a:p>
            <a:pPr algn="r" rtl="1"/>
            <a:r>
              <a:rPr lang="fa-IR" b="1" dirty="0" smtClean="0">
                <a:latin typeface="Arial" charset="0"/>
              </a:rPr>
              <a:t> نقش دوم یا کمکی، در درمان وبا داشته و در بيماران مبتلا به وباي شديد طول مدت بيماري را كمتر نموده و حجم مدفوع را به كمتر از نصف زمان اسهال كاهش مي دهد.</a:t>
            </a:r>
          </a:p>
          <a:p>
            <a:pPr>
              <a:buNone/>
            </a:pPr>
            <a:endParaRPr lang="fa-IR" b="1"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p:cNvPicPr>
            <a:picLocks noChangeAspect="1" noChangeArrowheads="1"/>
          </p:cNvPicPr>
          <p:nvPr/>
        </p:nvPicPr>
        <p:blipFill>
          <a:blip r:embed="rId2"/>
          <a:srcRect/>
          <a:stretch>
            <a:fillRect/>
          </a:stretch>
        </p:blipFill>
        <p:spPr bwMode="auto">
          <a:xfrm>
            <a:off x="428596" y="1038224"/>
            <a:ext cx="8429684" cy="5176857"/>
          </a:xfrm>
          <a:prstGeom prst="rect">
            <a:avLst/>
          </a:prstGeom>
          <a:noFill/>
          <a:ln w="9525" cap="flat" cmpd="sng" algn="ctr">
            <a:noFill/>
            <a:prstDash val="solid"/>
            <a:miter lim="800000"/>
            <a:headEnd/>
            <a:tailEnd/>
          </a:ln>
          <a:effectLst/>
        </p:spPr>
      </p:pic>
    </p:spTree>
  </p:cSld>
  <p:clrMapOvr>
    <a:masterClrMapping/>
  </p:clrMapOvr>
  <p:transition spd="med">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srcRect/>
          <a:stretch>
            <a:fillRect/>
          </a:stretch>
        </p:blipFill>
        <p:spPr bwMode="auto">
          <a:xfrm>
            <a:off x="285720" y="1357298"/>
            <a:ext cx="8072462" cy="4643470"/>
          </a:xfrm>
          <a:prstGeom prst="rect">
            <a:avLst/>
          </a:prstGeom>
          <a:noFill/>
          <a:ln w="9525" cap="flat" cmpd="sng" algn="ctr">
            <a:noFill/>
            <a:prstDash val="solid"/>
            <a:miter lim="800000"/>
            <a:headEnd/>
            <a:tailEnd/>
          </a:ln>
          <a:effectLst/>
        </p:spPr>
      </p:pic>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يونيسف"/>
          <p:cNvPicPr>
            <a:picLocks noChangeAspect="1" noChangeArrowheads="1"/>
          </p:cNvPicPr>
          <p:nvPr/>
        </p:nvPicPr>
        <p:blipFill>
          <a:blip r:embed="rId2"/>
          <a:srcRect/>
          <a:stretch>
            <a:fillRect/>
          </a:stretch>
        </p:blipFill>
        <p:spPr bwMode="auto">
          <a:xfrm>
            <a:off x="539750" y="123825"/>
            <a:ext cx="7704138" cy="5105400"/>
          </a:xfrm>
          <a:prstGeom prst="rect">
            <a:avLst/>
          </a:prstGeom>
          <a:noFill/>
          <a:ln w="9525">
            <a:noFill/>
            <a:miter lim="800000"/>
            <a:headEnd/>
            <a:tailEnd/>
          </a:ln>
        </p:spPr>
      </p:pic>
      <p:sp>
        <p:nvSpPr>
          <p:cNvPr id="39939" name="Rectangle 5"/>
          <p:cNvSpPr>
            <a:spLocks noChangeArrowheads="1"/>
          </p:cNvSpPr>
          <p:nvPr/>
        </p:nvSpPr>
        <p:spPr bwMode="auto">
          <a:xfrm>
            <a:off x="611188" y="5445125"/>
            <a:ext cx="7777162" cy="1223963"/>
          </a:xfrm>
          <a:prstGeom prst="rect">
            <a:avLst/>
          </a:prstGeom>
          <a:noFill/>
          <a:ln w="9525">
            <a:solidFill>
              <a:schemeClr val="tx1"/>
            </a:solidFill>
            <a:miter lim="800000"/>
            <a:headEnd/>
            <a:tailEnd/>
          </a:ln>
        </p:spPr>
        <p:txBody>
          <a:bodyPr wrap="none" anchor="ctr"/>
          <a:lstStyle/>
          <a:p>
            <a:pPr algn="ctr"/>
            <a:r>
              <a:rPr lang="fa-IR" sz="4400"/>
              <a:t>آب بد بيشتر از جنگ کودکان را مي کشد</a:t>
            </a:r>
            <a:endParaRPr lang="en-US" sz="4400"/>
          </a:p>
        </p:txBody>
      </p:sp>
    </p:spTree>
  </p:cSld>
  <p:clrMapOvr>
    <a:masterClrMapping/>
  </p:clrMapOvr>
  <p:transition spd="med">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srcRect/>
          <a:stretch>
            <a:fillRect/>
          </a:stretch>
        </p:blipFill>
        <p:spPr bwMode="auto">
          <a:xfrm>
            <a:off x="714348" y="547506"/>
            <a:ext cx="7874487" cy="5881890"/>
          </a:xfrm>
          <a:prstGeom prst="rect">
            <a:avLst/>
          </a:prstGeom>
          <a:noFill/>
          <a:ln w="9525" cap="flat" cmpd="sng" algn="ctr">
            <a:noFill/>
            <a:prstDash val="solid"/>
            <a:miter lim="800000"/>
            <a:headEnd/>
            <a:tailEnd/>
          </a:ln>
          <a:effectLst/>
        </p:spPr>
      </p:pic>
    </p:spTree>
  </p:cSld>
  <p:clrMapOvr>
    <a:masterClrMapping/>
  </p:clrMapOvr>
  <p:transition spd="med">
    <p:random/>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500063" y="714375"/>
            <a:ext cx="8229600" cy="5903913"/>
          </a:xfrm>
        </p:spPr>
        <p:txBody>
          <a:bodyPr/>
          <a:lstStyle/>
          <a:p>
            <a:pPr algn="r" rtl="1" eaLnBrk="1" hangingPunct="1">
              <a:buFont typeface="Wingdings" pitchFamily="2" charset="2"/>
              <a:buNone/>
              <a:defRPr/>
            </a:pPr>
            <a:r>
              <a:rPr lang="fa-IR" smtClean="0">
                <a:solidFill>
                  <a:srgbClr val="FFFF00"/>
                </a:solidFill>
              </a:rPr>
              <a:t>4- سيپرو فلوكساسين 250 ميلي گرم هر 12 ساعت به مدت سه روز يا يك دوز 1 گرمي در بالغين از اثر بخشي خوبي برخوردار است.</a:t>
            </a:r>
          </a:p>
          <a:p>
            <a:pPr algn="r" rtl="1" eaLnBrk="1" hangingPunct="1">
              <a:buFont typeface="Wingdings" pitchFamily="2" charset="2"/>
              <a:buNone/>
              <a:defRPr/>
            </a:pPr>
            <a:endParaRPr lang="fa-IR" smtClean="0">
              <a:solidFill>
                <a:srgbClr val="FFFF00"/>
              </a:solidFill>
            </a:endParaRPr>
          </a:p>
          <a:p>
            <a:pPr algn="r" rtl="1" eaLnBrk="1" hangingPunct="1">
              <a:buFont typeface="Wingdings" pitchFamily="2" charset="2"/>
              <a:buNone/>
              <a:defRPr/>
            </a:pPr>
            <a:r>
              <a:rPr lang="fa-IR" smtClean="0">
                <a:solidFill>
                  <a:srgbClr val="FFFF00"/>
                </a:solidFill>
              </a:rPr>
              <a:t>5- داروي آزيترومايسين براي كودكان به صورت  تك دز به ميزان 20 ميلي گرم /كيلوگرم در وباي خيلي شديد توصيه شده و معادل اريترومايسين به مدت سه روزاثربخشي داردو بعلت تك دزي بودن و قابل تحمل بودن براي بيمار و احتمال مقاومت كمتر ارجح است .</a:t>
            </a:r>
          </a:p>
          <a:p>
            <a:pPr algn="r" rtl="1" eaLnBrk="1" hangingPunct="1">
              <a:buFont typeface="Wingdings" pitchFamily="2" charset="2"/>
              <a:buNone/>
              <a:defRPr/>
            </a:pPr>
            <a:endParaRPr lang="fa-IR" smtClean="0">
              <a:solidFill>
                <a:srgbClr val="FFFF00"/>
              </a:solidFill>
            </a:endParaRPr>
          </a:p>
          <a:p>
            <a:pPr algn="r" rtl="1" eaLnBrk="1" hangingPunct="1">
              <a:buFont typeface="Wingdings" pitchFamily="2" charset="2"/>
              <a:buNone/>
              <a:defRPr/>
            </a:pP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20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7">
                                            <p:txEl>
                                              <p:pRg st="2" end="2"/>
                                            </p:txEl>
                                          </p:spTgt>
                                        </p:tgtEl>
                                        <p:attrNameLst>
                                          <p:attrName>style.visibility</p:attrName>
                                        </p:attrNameLst>
                                      </p:cBhvr>
                                      <p:to>
                                        <p:strVal val="visible"/>
                                      </p:to>
                                    </p:set>
                                    <p:animEffect transition="in" filter="fade">
                                      <p:cBhvr>
                                        <p:cTn id="12" dur="20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14290"/>
            <a:ext cx="8229600" cy="922337"/>
          </a:xfrm>
        </p:spPr>
        <p:txBody>
          <a:bodyPr/>
          <a:lstStyle/>
          <a:p>
            <a:pPr eaLnBrk="1" hangingPunct="1">
              <a:defRPr/>
            </a:pPr>
            <a:r>
              <a:rPr lang="fa-IR" dirty="0" smtClean="0">
                <a:solidFill>
                  <a:srgbClr val="FF0066"/>
                </a:solidFill>
              </a:rPr>
              <a:t>توصيه هاي پيشگيري درطغيان وبا</a:t>
            </a:r>
            <a:endParaRPr lang="en-US" dirty="0" smtClean="0">
              <a:solidFill>
                <a:srgbClr val="FF0066"/>
              </a:solidFill>
            </a:endParaRPr>
          </a:p>
        </p:txBody>
      </p:sp>
      <p:sp>
        <p:nvSpPr>
          <p:cNvPr id="20483" name="Rectangle 3"/>
          <p:cNvSpPr>
            <a:spLocks noGrp="1" noChangeArrowheads="1"/>
          </p:cNvSpPr>
          <p:nvPr>
            <p:ph type="body" idx="1"/>
          </p:nvPr>
        </p:nvSpPr>
        <p:spPr>
          <a:xfrm>
            <a:off x="428596" y="1214422"/>
            <a:ext cx="8229600" cy="5183187"/>
          </a:xfrm>
        </p:spPr>
        <p:txBody>
          <a:bodyPr/>
          <a:lstStyle/>
          <a:p>
            <a:pPr algn="r" rtl="1" eaLnBrk="1" hangingPunct="1">
              <a:buClr>
                <a:schemeClr val="tx1"/>
              </a:buClr>
              <a:buFont typeface="Wingdings" pitchFamily="2" charset="2"/>
              <a:buNone/>
              <a:defRPr/>
            </a:pPr>
            <a:r>
              <a:rPr lang="fa-IR" sz="2800" dirty="0" smtClean="0">
                <a:solidFill>
                  <a:srgbClr val="FFFF00"/>
                </a:solidFill>
              </a:rPr>
              <a:t>1- وبا واكسن موثري ندارد.واكسنهاي موجود براي ورود افراد حساس به مناطق آندميك واپيدميك توصيه ميشود وهر 6ماه يكبار تكرار آن لازم است.(</a:t>
            </a:r>
            <a:r>
              <a:rPr lang="en-US" sz="2800" dirty="0" smtClean="0">
                <a:solidFill>
                  <a:srgbClr val="FFFF00"/>
                </a:solidFill>
              </a:rPr>
              <a:t>LPS</a:t>
            </a:r>
            <a:r>
              <a:rPr lang="fa-IR" sz="2800" dirty="0" smtClean="0">
                <a:solidFill>
                  <a:srgbClr val="FFFF00"/>
                </a:solidFill>
              </a:rPr>
              <a:t> باسيل)</a:t>
            </a:r>
          </a:p>
          <a:p>
            <a:pPr algn="r" rtl="1" eaLnBrk="1" hangingPunct="1">
              <a:buClr>
                <a:schemeClr val="tx1"/>
              </a:buClr>
              <a:buFont typeface="Wingdings" pitchFamily="2" charset="2"/>
              <a:buNone/>
              <a:defRPr/>
            </a:pPr>
            <a:r>
              <a:rPr lang="fa-IR" sz="2800" dirty="0" smtClean="0">
                <a:solidFill>
                  <a:srgbClr val="FFFF00"/>
                </a:solidFill>
              </a:rPr>
              <a:t>2-دفع صحيح مدفوع (بويژه بيماران)وتهيه آب وغذاي سالم و بهداشتي براي مردم مهمترين اركان پيشگيري است.</a:t>
            </a:r>
          </a:p>
          <a:p>
            <a:pPr algn="r" rtl="1" eaLnBrk="1" hangingPunct="1">
              <a:buClr>
                <a:schemeClr val="tx1"/>
              </a:buClr>
              <a:buFont typeface="Wingdings" pitchFamily="2" charset="2"/>
              <a:buNone/>
              <a:defRPr/>
            </a:pPr>
            <a:r>
              <a:rPr lang="fa-IR" sz="2800" dirty="0" smtClean="0">
                <a:solidFill>
                  <a:srgbClr val="FFFF00"/>
                </a:solidFill>
              </a:rPr>
              <a:t>3-ضد عفوني سبزي و ميوه قبل از مصرف با پركلرين  ونظارت همه جانبه برفروشندگان آنها</a:t>
            </a:r>
          </a:p>
          <a:p>
            <a:pPr algn="r" rtl="1" eaLnBrk="1" hangingPunct="1">
              <a:buClr>
                <a:schemeClr val="tx1"/>
              </a:buClr>
              <a:buFont typeface="Wingdings" pitchFamily="2" charset="2"/>
              <a:buNone/>
              <a:defRPr/>
            </a:pPr>
            <a:r>
              <a:rPr lang="fa-IR" sz="2800" dirty="0" smtClean="0">
                <a:solidFill>
                  <a:srgbClr val="FFFF00"/>
                </a:solidFill>
              </a:rPr>
              <a:t>4-آموزش عدم استفاده از يخ هاي صنعتي جهت خنك نمودن مستقيم آب آشاميدني </a:t>
            </a:r>
          </a:p>
          <a:p>
            <a:pPr algn="r" rtl="1" eaLnBrk="1" hangingPunct="1">
              <a:buClr>
                <a:schemeClr val="tx1"/>
              </a:buClr>
              <a:buFont typeface="Wingdings" pitchFamily="2" charset="2"/>
              <a:buNone/>
              <a:defRPr/>
            </a:pPr>
            <a:r>
              <a:rPr lang="fa-IR" sz="2800" dirty="0" smtClean="0">
                <a:solidFill>
                  <a:srgbClr val="FFFF00"/>
                </a:solidFill>
              </a:rPr>
              <a:t>5- عدم استفاده از آب لوله كشي تا يكساعت پس ازوصل مجدد در مناطقي كه قطع مكرر آب وجود دارد. </a:t>
            </a:r>
            <a:endParaRPr lang="en-US" sz="2800" dirty="0" smtClean="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fade">
                                      <p:cBhvr>
                                        <p:cTn id="12" dur="2000"/>
                                        <p:tgtEl>
                                          <p:spTgt spid="204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Effect transition="in" filter="fade">
                                      <p:cBhvr>
                                        <p:cTn id="17" dur="2000"/>
                                        <p:tgtEl>
                                          <p:spTgt spid="204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3">
                                            <p:txEl>
                                              <p:pRg st="2" end="2"/>
                                            </p:txEl>
                                          </p:spTgt>
                                        </p:tgtEl>
                                        <p:attrNameLst>
                                          <p:attrName>style.visibility</p:attrName>
                                        </p:attrNameLst>
                                      </p:cBhvr>
                                      <p:to>
                                        <p:strVal val="visible"/>
                                      </p:to>
                                    </p:set>
                                    <p:animEffect transition="in" filter="fade">
                                      <p:cBhvr>
                                        <p:cTn id="22" dur="2000"/>
                                        <p:tgtEl>
                                          <p:spTgt spid="2048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483">
                                            <p:txEl>
                                              <p:pRg st="3" end="3"/>
                                            </p:txEl>
                                          </p:spTgt>
                                        </p:tgtEl>
                                        <p:attrNameLst>
                                          <p:attrName>style.visibility</p:attrName>
                                        </p:attrNameLst>
                                      </p:cBhvr>
                                      <p:to>
                                        <p:strVal val="visible"/>
                                      </p:to>
                                    </p:set>
                                    <p:animEffect transition="in" filter="fade">
                                      <p:cBhvr>
                                        <p:cTn id="27" dur="2000"/>
                                        <p:tgtEl>
                                          <p:spTgt spid="2048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483">
                                            <p:txEl>
                                              <p:pRg st="4" end="4"/>
                                            </p:txEl>
                                          </p:spTgt>
                                        </p:tgtEl>
                                        <p:attrNameLst>
                                          <p:attrName>style.visibility</p:attrName>
                                        </p:attrNameLst>
                                      </p:cBhvr>
                                      <p:to>
                                        <p:strVal val="visible"/>
                                      </p:to>
                                    </p:set>
                                    <p:animEffect transition="in" filter="fade">
                                      <p:cBhvr>
                                        <p:cTn id="32" dur="20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0" y="0"/>
            <a:ext cx="9144000" cy="6858000"/>
          </a:xfrm>
        </p:spPr>
        <p:txBody>
          <a:bodyPr/>
          <a:lstStyle/>
          <a:p>
            <a:pPr algn="r" rtl="1" eaLnBrk="1" hangingPunct="1">
              <a:buClr>
                <a:schemeClr val="tx1"/>
              </a:buClr>
              <a:buFont typeface="Wingdings" pitchFamily="2" charset="2"/>
              <a:buNone/>
              <a:defRPr/>
            </a:pPr>
            <a:r>
              <a:rPr lang="fa-IR" dirty="0" smtClean="0">
                <a:solidFill>
                  <a:srgbClr val="FFFF00"/>
                </a:solidFill>
              </a:rPr>
              <a:t>6- حفظ كلر باقيمانده آب آشاميدني در حدحداقل 1</a:t>
            </a:r>
            <a:r>
              <a:rPr lang="en-US" dirty="0" smtClean="0">
                <a:solidFill>
                  <a:srgbClr val="FFFF00"/>
                </a:solidFill>
              </a:rPr>
              <a:t>PPM</a:t>
            </a:r>
            <a:r>
              <a:rPr lang="fa-IR" dirty="0" smtClean="0">
                <a:solidFill>
                  <a:srgbClr val="FFFF00"/>
                </a:solidFill>
              </a:rPr>
              <a:t> تا فروكش كردن طغيان</a:t>
            </a:r>
          </a:p>
          <a:p>
            <a:pPr algn="r" rtl="1" eaLnBrk="1" hangingPunct="1">
              <a:buClr>
                <a:schemeClr val="tx1"/>
              </a:buClr>
              <a:buFont typeface="Wingdings" pitchFamily="2" charset="2"/>
              <a:buNone/>
              <a:defRPr/>
            </a:pPr>
            <a:r>
              <a:rPr lang="fa-IR" dirty="0" smtClean="0">
                <a:solidFill>
                  <a:srgbClr val="FFFF00"/>
                </a:solidFill>
              </a:rPr>
              <a:t>7-تشديد نمونه برداري ازآب (ازنظرالتور) ومواد غذائي (به ويژه سبزي)  </a:t>
            </a:r>
          </a:p>
          <a:p>
            <a:pPr algn="r" rtl="1" eaLnBrk="1" hangingPunct="1">
              <a:buClr>
                <a:schemeClr val="tx1"/>
              </a:buClr>
              <a:buFont typeface="Wingdings" pitchFamily="2" charset="2"/>
              <a:buNone/>
              <a:defRPr/>
            </a:pPr>
            <a:r>
              <a:rPr lang="fa-IR" dirty="0" smtClean="0">
                <a:solidFill>
                  <a:srgbClr val="FFFF00"/>
                </a:solidFill>
              </a:rPr>
              <a:t>8-تشديد نمونه برداري از موارد اسهال وبالا بردن شاخص نمونه گيري (4%جمعيت زير5سال منطقه)</a:t>
            </a:r>
          </a:p>
          <a:p>
            <a:pPr algn="r" rtl="1" eaLnBrk="1" hangingPunct="1">
              <a:buClr>
                <a:schemeClr val="tx1"/>
              </a:buClr>
              <a:buFont typeface="Wingdings" pitchFamily="2" charset="2"/>
              <a:buNone/>
              <a:defRPr/>
            </a:pPr>
            <a:r>
              <a:rPr lang="fa-IR" dirty="0" smtClean="0">
                <a:solidFill>
                  <a:srgbClr val="FFFF00"/>
                </a:solidFill>
              </a:rPr>
              <a:t>9-تشديد نظارت بر وضع بهداشتي استخرهاي شنا و تفرجگاه ها</a:t>
            </a:r>
          </a:p>
          <a:p>
            <a:pPr algn="r" rtl="1" eaLnBrk="1" hangingPunct="1">
              <a:buClr>
                <a:schemeClr val="tx1"/>
              </a:buClr>
              <a:buFont typeface="Wingdings" pitchFamily="2" charset="2"/>
              <a:buNone/>
              <a:defRPr/>
            </a:pPr>
            <a:endParaRPr lang="fa-IR" sz="2400" dirty="0" smtClean="0">
              <a:solidFill>
                <a:srgbClr val="FFFF00"/>
              </a:solidFill>
            </a:endParaRPr>
          </a:p>
          <a:p>
            <a:pPr algn="r" rtl="1" eaLnBrk="1" hangingPunct="1">
              <a:buClr>
                <a:schemeClr val="tx1"/>
              </a:buClr>
              <a:buFont typeface="Wingdings" pitchFamily="2" charset="2"/>
              <a:buNone/>
              <a:defRPr/>
            </a:pPr>
            <a:r>
              <a:rPr lang="fa-IR" dirty="0" smtClean="0">
                <a:solidFill>
                  <a:srgbClr val="FFFF00"/>
                </a:solidFill>
              </a:rPr>
              <a:t>10-آموزش مردم بر عدم استفاده ازآب ميوه های غيرپاستوريزه </a:t>
            </a:r>
          </a:p>
          <a:p>
            <a:pPr algn="r" rtl="1" eaLnBrk="1" hangingPunct="1">
              <a:buClr>
                <a:schemeClr val="tx1"/>
              </a:buClr>
              <a:buFont typeface="Wingdings" pitchFamily="2" charset="2"/>
              <a:buNone/>
              <a:defRPr/>
            </a:pPr>
            <a:r>
              <a:rPr lang="fa-IR" dirty="0" smtClean="0">
                <a:solidFill>
                  <a:srgbClr val="FFFF00"/>
                </a:solidFill>
              </a:rPr>
              <a:t> </a:t>
            </a:r>
          </a:p>
          <a:p>
            <a:pPr algn="r" rtl="1" eaLnBrk="1" hangingPunct="1">
              <a:buClr>
                <a:schemeClr val="tx1"/>
              </a:buClr>
              <a:buFont typeface="Wingdings" pitchFamily="2" charset="2"/>
              <a:buNone/>
              <a:defRPr/>
            </a:pPr>
            <a:r>
              <a:rPr lang="fa-IR" dirty="0" smtClean="0">
                <a:solidFill>
                  <a:srgbClr val="FFFF00"/>
                </a:solidFill>
              </a:rPr>
              <a:t>11-آموزش مردم در خصوص عدم استفاده از آب چاه و قنات وچشمه و جوشاندن اينگونه آب ها به مدت یک دقيقه قبل از مصرف</a:t>
            </a:r>
            <a:endParaRPr lang="en-US" dirty="0" smtClean="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20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fade">
                                      <p:cBhvr>
                                        <p:cTn id="17" dur="2000"/>
                                        <p:tgtEl>
                                          <p:spTgt spid="21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fade">
                                      <p:cBhvr>
                                        <p:cTn id="22" dur="2000"/>
                                        <p:tgtEl>
                                          <p:spTgt spid="215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animEffect transition="in" filter="fade">
                                      <p:cBhvr>
                                        <p:cTn id="27" dur="2000"/>
                                        <p:tgtEl>
                                          <p:spTgt spid="2150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507">
                                            <p:txEl>
                                              <p:pRg st="6" end="6"/>
                                            </p:txEl>
                                          </p:spTgt>
                                        </p:tgtEl>
                                        <p:attrNameLst>
                                          <p:attrName>style.visibility</p:attrName>
                                        </p:attrNameLst>
                                      </p:cBhvr>
                                      <p:to>
                                        <p:strVal val="visible"/>
                                      </p:to>
                                    </p:set>
                                    <p:animEffect transition="in" filter="fade">
                                      <p:cBhvr>
                                        <p:cTn id="32" dur="2000"/>
                                        <p:tgtEl>
                                          <p:spTgt spid="2150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507">
                                            <p:txEl>
                                              <p:pRg st="7" end="7"/>
                                            </p:txEl>
                                          </p:spTgt>
                                        </p:tgtEl>
                                        <p:attrNameLst>
                                          <p:attrName>style.visibility</p:attrName>
                                        </p:attrNameLst>
                                      </p:cBhvr>
                                      <p:to>
                                        <p:strVal val="visible"/>
                                      </p:to>
                                    </p:set>
                                    <p:animEffect transition="in" filter="fade">
                                      <p:cBhvr>
                                        <p:cTn id="37" dur="2000"/>
                                        <p:tgtEl>
                                          <p:spTgt spid="215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0" y="0"/>
            <a:ext cx="9144000" cy="6858000"/>
          </a:xfrm>
        </p:spPr>
        <p:txBody>
          <a:bodyPr/>
          <a:lstStyle/>
          <a:p>
            <a:pPr algn="r" rtl="1" eaLnBrk="1" hangingPunct="1">
              <a:buClr>
                <a:schemeClr val="tx1"/>
              </a:buClr>
              <a:buFont typeface="Wingdings" pitchFamily="2" charset="2"/>
              <a:buNone/>
              <a:defRPr/>
            </a:pPr>
            <a:r>
              <a:rPr lang="fa-IR" dirty="0" smtClean="0">
                <a:solidFill>
                  <a:srgbClr val="FFFF66"/>
                </a:solidFill>
              </a:rPr>
              <a:t>12-آموزش تهيه كلر مادر1%به مردم وتشويق استفاده از آن در مناطق با آب آشاميدني غير مطمئن </a:t>
            </a:r>
          </a:p>
          <a:p>
            <a:pPr algn="r" rtl="1" eaLnBrk="1" hangingPunct="1">
              <a:buClr>
                <a:schemeClr val="tx1"/>
              </a:buClr>
              <a:buFont typeface="Wingdings" pitchFamily="2" charset="2"/>
              <a:buNone/>
              <a:defRPr/>
            </a:pPr>
            <a:r>
              <a:rPr lang="fa-IR" dirty="0" smtClean="0">
                <a:solidFill>
                  <a:srgbClr val="FFFF66"/>
                </a:solidFill>
              </a:rPr>
              <a:t>13-كنترل شبكه هاي آب ومرمت شكستگي ها در اسرع وقت</a:t>
            </a:r>
          </a:p>
          <a:p>
            <a:pPr algn="r" rtl="1" eaLnBrk="1" hangingPunct="1">
              <a:buClr>
                <a:schemeClr val="tx1"/>
              </a:buClr>
              <a:buFont typeface="Wingdings" pitchFamily="2" charset="2"/>
              <a:buNone/>
              <a:defRPr/>
            </a:pPr>
            <a:r>
              <a:rPr lang="fa-IR" dirty="0" smtClean="0">
                <a:solidFill>
                  <a:srgbClr val="FFFF66"/>
                </a:solidFill>
              </a:rPr>
              <a:t>14-تشكيل كميته هاي التور در شهرستانها با هماهنگي فرمانداري ،آب و فاضلاب ،شهرداري ،مجامع امور صنفي و...</a:t>
            </a:r>
          </a:p>
          <a:p>
            <a:pPr algn="r" rtl="1" eaLnBrk="1" hangingPunct="1">
              <a:buClr>
                <a:schemeClr val="tx1"/>
              </a:buClr>
              <a:buFont typeface="Wingdings" pitchFamily="2" charset="2"/>
              <a:buNone/>
              <a:defRPr/>
            </a:pPr>
            <a:r>
              <a:rPr lang="fa-IR" dirty="0" smtClean="0">
                <a:solidFill>
                  <a:srgbClr val="FFFF66"/>
                </a:solidFill>
              </a:rPr>
              <a:t>15-گزارش تلفني روزانه موارد مشكوك به وبا و(</a:t>
            </a:r>
            <a:r>
              <a:rPr lang="en-US" dirty="0" smtClean="0">
                <a:solidFill>
                  <a:srgbClr val="FFFF66"/>
                </a:solidFill>
              </a:rPr>
              <a:t>NAG</a:t>
            </a:r>
            <a:r>
              <a:rPr lang="fa-IR" dirty="0" smtClean="0">
                <a:solidFill>
                  <a:srgbClr val="FFFF66"/>
                </a:solidFill>
              </a:rPr>
              <a:t> )به سطح استاني وسپس مركز مديريت بيماريها</a:t>
            </a:r>
          </a:p>
          <a:p>
            <a:pPr algn="r" rtl="1" eaLnBrk="1" hangingPunct="1">
              <a:buClr>
                <a:schemeClr val="tx1"/>
              </a:buClr>
              <a:buFont typeface="Wingdings" pitchFamily="2" charset="2"/>
              <a:buNone/>
              <a:defRPr/>
            </a:pPr>
            <a:r>
              <a:rPr lang="fa-IR" dirty="0" smtClean="0">
                <a:solidFill>
                  <a:srgbClr val="FFFF66"/>
                </a:solidFill>
              </a:rPr>
              <a:t>16-گزارش كتبي طغيان هاي احتمالي با تعيين </a:t>
            </a:r>
            <a:r>
              <a:rPr lang="en-US" dirty="0" smtClean="0">
                <a:solidFill>
                  <a:srgbClr val="FFFF66"/>
                </a:solidFill>
              </a:rPr>
              <a:t>source</a:t>
            </a:r>
            <a:r>
              <a:rPr lang="fa-IR" dirty="0" smtClean="0">
                <a:solidFill>
                  <a:srgbClr val="FFFF66"/>
                </a:solidFill>
              </a:rPr>
              <a:t> اوليه</a:t>
            </a:r>
          </a:p>
          <a:p>
            <a:pPr algn="r" rtl="1" eaLnBrk="1" hangingPunct="1">
              <a:buClr>
                <a:schemeClr val="tx1"/>
              </a:buClr>
              <a:buFont typeface="Wingdings" pitchFamily="2" charset="2"/>
              <a:buNone/>
              <a:defRPr/>
            </a:pPr>
            <a:r>
              <a:rPr lang="fa-IR" dirty="0" smtClean="0">
                <a:solidFill>
                  <a:srgbClr val="FFFF66"/>
                </a:solidFill>
              </a:rPr>
              <a:t>17-پيش بيني نيازهاي داروئي وآزمايشگاهي لازم و ارسال به مركز بهداشت استان </a:t>
            </a:r>
          </a:p>
          <a:p>
            <a:pPr algn="r" rtl="1" eaLnBrk="1" hangingPunct="1">
              <a:buClr>
                <a:schemeClr val="tx1"/>
              </a:buClr>
              <a:buFont typeface="Wingdings" pitchFamily="2" charset="2"/>
              <a:buNone/>
              <a:defRPr/>
            </a:pPr>
            <a:r>
              <a:rPr lang="fa-IR" dirty="0" smtClean="0">
                <a:solidFill>
                  <a:srgbClr val="FFFF66"/>
                </a:solidFill>
              </a:rPr>
              <a:t>18-آموزش رده هاي محيطي وتاكيد براهميت بيماريابي ، مراقبت ونظارت هاي بهداشت محيطي درشرايط بحراني</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20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20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fade">
                                      <p:cBhvr>
                                        <p:cTn id="17" dur="20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fade">
                                      <p:cBhvr>
                                        <p:cTn id="22" dur="2000"/>
                                        <p:tgtEl>
                                          <p:spTgt spid="22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fade">
                                      <p:cBhvr>
                                        <p:cTn id="27" dur="2000"/>
                                        <p:tgtEl>
                                          <p:spTgt spid="22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fade">
                                      <p:cBhvr>
                                        <p:cTn id="32" dur="2000"/>
                                        <p:tgtEl>
                                          <p:spTgt spid="225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531">
                                            <p:txEl>
                                              <p:pRg st="6" end="6"/>
                                            </p:txEl>
                                          </p:spTgt>
                                        </p:tgtEl>
                                        <p:attrNameLst>
                                          <p:attrName>style.visibility</p:attrName>
                                        </p:attrNameLst>
                                      </p:cBhvr>
                                      <p:to>
                                        <p:strVal val="visible"/>
                                      </p:to>
                                    </p:set>
                                    <p:animEffect transition="in" filter="fade">
                                      <p:cBhvr>
                                        <p:cTn id="37" dur="2000"/>
                                        <p:tgtEl>
                                          <p:spTgt spid="2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6026" y="228600"/>
            <a:ext cx="7771949" cy="1219200"/>
          </a:xfrm>
        </p:spPr>
        <p:txBody>
          <a:bodyPr>
            <a:normAutofit/>
          </a:bodyPr>
          <a:lstStyle/>
          <a:p>
            <a:pPr algn="ctr" eaLnBrk="1" hangingPunct="1">
              <a:defRPr/>
            </a:pPr>
            <a:r>
              <a:rPr lang="fa-IR" sz="3600" b="1" dirty="0" smtClean="0">
                <a:solidFill>
                  <a:srgbClr val="FF0000"/>
                </a:solidFill>
                <a:cs typeface="B Titr" pitchFamily="2" charset="-78"/>
              </a:rPr>
              <a:t> مناطق پر خطر تحت پوشش دانشگاه ایران</a:t>
            </a:r>
            <a:endParaRPr lang="en-US" sz="3600" b="1" dirty="0" smtClean="0">
              <a:solidFill>
                <a:srgbClr val="FF0000"/>
              </a:solidFill>
              <a:cs typeface="B Titr" pitchFamily="2" charset="-78"/>
            </a:endParaRPr>
          </a:p>
        </p:txBody>
      </p:sp>
      <p:sp>
        <p:nvSpPr>
          <p:cNvPr id="68611" name="Rectangle 3"/>
          <p:cNvSpPr>
            <a:spLocks noGrp="1" noChangeArrowheads="1"/>
          </p:cNvSpPr>
          <p:nvPr>
            <p:ph idx="1"/>
          </p:nvPr>
        </p:nvSpPr>
        <p:spPr>
          <a:xfrm>
            <a:off x="380625" y="1600200"/>
            <a:ext cx="8457974" cy="5029200"/>
          </a:xfrm>
        </p:spPr>
        <p:txBody>
          <a:bodyPr/>
          <a:lstStyle/>
          <a:p>
            <a:pPr algn="r" rtl="1" eaLnBrk="1" hangingPunct="1">
              <a:lnSpc>
                <a:spcPct val="130000"/>
              </a:lnSpc>
              <a:buClr>
                <a:srgbClr val="FFFF66"/>
              </a:buClr>
              <a:buSzPct val="110000"/>
              <a:buFont typeface="Wingdings" pitchFamily="2" charset="2"/>
              <a:buChar char="§"/>
              <a:defRPr/>
            </a:pPr>
            <a:r>
              <a:rPr lang="fa-IR" sz="2800" b="1" dirty="0" smtClean="0">
                <a:solidFill>
                  <a:schemeClr val="tx1"/>
                </a:solidFill>
                <a:cs typeface="B Nazanin" pitchFamily="2" charset="-78"/>
              </a:rPr>
              <a:t> شهرستان رباط کریم( آبیاری مزارع با فاضلاب – حاشیه نشینی)</a:t>
            </a:r>
          </a:p>
          <a:p>
            <a:pPr algn="r" rtl="1">
              <a:lnSpc>
                <a:spcPct val="130000"/>
              </a:lnSpc>
              <a:buClr>
                <a:srgbClr val="FFFF66"/>
              </a:buClr>
              <a:buSzPct val="110000"/>
              <a:buFont typeface="Wingdings" pitchFamily="2" charset="2"/>
              <a:buChar char="§"/>
              <a:defRPr/>
            </a:pPr>
            <a:r>
              <a:rPr lang="fa-IR" sz="2800" b="1" dirty="0" smtClean="0">
                <a:cs typeface="B Nazanin" pitchFamily="2" charset="-78"/>
              </a:rPr>
              <a:t>شهرستان بهارستان ( آبیاری مزارع با فاضلاب – حاشیه نشینی)</a:t>
            </a:r>
          </a:p>
          <a:p>
            <a:pPr algn="r" rtl="1">
              <a:lnSpc>
                <a:spcPct val="130000"/>
              </a:lnSpc>
              <a:buClr>
                <a:srgbClr val="FFFF66"/>
              </a:buClr>
              <a:buSzPct val="110000"/>
              <a:buFont typeface="Wingdings" pitchFamily="2" charset="2"/>
              <a:buChar char="§"/>
              <a:defRPr/>
            </a:pPr>
            <a:r>
              <a:rPr lang="fa-IR" sz="2800" b="1" dirty="0" smtClean="0">
                <a:cs typeface="B Nazanin" pitchFamily="2" charset="-78"/>
              </a:rPr>
              <a:t>شهرستان شهریار ( آبیاری مزارع با فاضلاب – حاشیه نشینی)</a:t>
            </a:r>
          </a:p>
          <a:p>
            <a:pPr algn="r" rtl="1">
              <a:lnSpc>
                <a:spcPct val="130000"/>
              </a:lnSpc>
              <a:buClr>
                <a:srgbClr val="FFFF66"/>
              </a:buClr>
              <a:buSzPct val="110000"/>
              <a:buFont typeface="Wingdings" pitchFamily="2" charset="2"/>
              <a:buChar char="§"/>
              <a:defRPr/>
            </a:pPr>
            <a:r>
              <a:rPr lang="fa-IR" sz="2800" b="1" dirty="0" smtClean="0">
                <a:cs typeface="B Nazanin" pitchFamily="2" charset="-78"/>
              </a:rPr>
              <a:t>شهرستان قدس ( آبیاری مزارع با فاضلاب – حاشیه نشینی)</a:t>
            </a:r>
          </a:p>
          <a:p>
            <a:pPr algn="r" rtl="1">
              <a:lnSpc>
                <a:spcPct val="130000"/>
              </a:lnSpc>
              <a:buClr>
                <a:srgbClr val="FFFF66"/>
              </a:buClr>
              <a:buSzPct val="110000"/>
              <a:buFont typeface="Wingdings" pitchFamily="2" charset="2"/>
              <a:buChar char="§"/>
              <a:defRPr/>
            </a:pPr>
            <a:r>
              <a:rPr lang="fa-IR" sz="2800" b="1" dirty="0" smtClean="0">
                <a:cs typeface="B Nazanin" pitchFamily="2" charset="-78"/>
              </a:rPr>
              <a:t>شهرستان ملارد ( آبیاری مزارع با فاضلاب – حاشیه نشینی)</a:t>
            </a:r>
            <a:endParaRPr lang="en-US" sz="2800" dirty="0" smtClean="0">
              <a:solidFill>
                <a:schemeClr val="tx1"/>
              </a:solidFill>
              <a:cs typeface="B Nazanin" pitchFamily="2" charset="-78"/>
            </a:endParaRPr>
          </a:p>
        </p:txBody>
      </p:sp>
    </p:spTree>
  </p:cSld>
  <p:clrMapOvr>
    <a:masterClrMapping/>
  </p:clrMapOvr>
  <p:transition spd="med">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يونيسف"/>
          <p:cNvPicPr>
            <a:picLocks noChangeAspect="1" noChangeArrowheads="1"/>
          </p:cNvPicPr>
          <p:nvPr/>
        </p:nvPicPr>
        <p:blipFill>
          <a:blip r:embed="rId2"/>
          <a:srcRect/>
          <a:stretch>
            <a:fillRect/>
          </a:stretch>
        </p:blipFill>
        <p:spPr bwMode="auto">
          <a:xfrm>
            <a:off x="539750" y="123825"/>
            <a:ext cx="7704138" cy="5105400"/>
          </a:xfrm>
          <a:prstGeom prst="rect">
            <a:avLst/>
          </a:prstGeom>
          <a:noFill/>
          <a:ln w="9525">
            <a:noFill/>
            <a:miter lim="800000"/>
            <a:headEnd/>
            <a:tailEnd/>
          </a:ln>
        </p:spPr>
      </p:pic>
      <p:sp>
        <p:nvSpPr>
          <p:cNvPr id="39939" name="Rectangle 5"/>
          <p:cNvSpPr>
            <a:spLocks noChangeArrowheads="1"/>
          </p:cNvSpPr>
          <p:nvPr/>
        </p:nvSpPr>
        <p:spPr bwMode="auto">
          <a:xfrm>
            <a:off x="611188" y="5445125"/>
            <a:ext cx="7777162" cy="1223963"/>
          </a:xfrm>
          <a:prstGeom prst="rect">
            <a:avLst/>
          </a:prstGeom>
          <a:noFill/>
          <a:ln w="9525">
            <a:solidFill>
              <a:schemeClr val="tx1"/>
            </a:solidFill>
            <a:miter lim="800000"/>
            <a:headEnd/>
            <a:tailEnd/>
          </a:ln>
        </p:spPr>
        <p:txBody>
          <a:bodyPr wrap="none" anchor="ctr"/>
          <a:lstStyle/>
          <a:p>
            <a:pPr algn="ctr"/>
            <a:r>
              <a:rPr lang="fa-IR" sz="4400"/>
              <a:t>آب بد بيشتر از جنگ کودکان را مي کشد</a:t>
            </a:r>
            <a:endParaRPr lang="en-US" sz="4400"/>
          </a:p>
        </p:txBody>
      </p:sp>
      <p:pic>
        <p:nvPicPr>
          <p:cNvPr id="58370" name="Picture 2" descr="C:\Users\m.mansouri\Pictures\photo_2017-06-30_11-17-51.jpg"/>
          <p:cNvPicPr>
            <a:picLocks noChangeAspect="1" noChangeArrowheads="1"/>
          </p:cNvPicPr>
          <p:nvPr/>
        </p:nvPicPr>
        <p:blipFill>
          <a:blip r:embed="rId3"/>
          <a:srcRect/>
          <a:stretch>
            <a:fillRect/>
          </a:stretch>
        </p:blipFill>
        <p:spPr bwMode="auto">
          <a:xfrm>
            <a:off x="-1524000" y="-804863"/>
            <a:ext cx="12192000" cy="8467726"/>
          </a:xfrm>
          <a:prstGeom prst="rect">
            <a:avLst/>
          </a:prstGeom>
          <a:noFill/>
        </p:spPr>
      </p:pic>
    </p:spTree>
  </p:cSld>
  <p:clrMapOvr>
    <a:masterClrMapping/>
  </p:clrMapOvr>
  <p:transition spd="med">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232084"/>
          <p:cNvPicPr>
            <a:picLocks noGrp="1" noChangeAspect="1" noChangeArrowheads="1"/>
          </p:cNvPicPr>
          <p:nvPr>
            <p:ph sz="half" idx="4294967295"/>
          </p:nvPr>
        </p:nvPicPr>
        <p:blipFill>
          <a:blip r:embed="rId3"/>
          <a:srcRect/>
          <a:stretch>
            <a:fillRect/>
          </a:stretch>
        </p:blipFill>
        <p:spPr>
          <a:xfrm>
            <a:off x="0" y="0"/>
            <a:ext cx="9144000" cy="6858000"/>
          </a:xfrm>
          <a:noFill/>
        </p:spPr>
      </p:pic>
      <p:sp>
        <p:nvSpPr>
          <p:cNvPr id="29699" name="WordArt 3"/>
          <p:cNvSpPr>
            <a:spLocks noChangeArrowheads="1" noChangeShapeType="1" noTextEdit="1"/>
          </p:cNvSpPr>
          <p:nvPr/>
        </p:nvSpPr>
        <p:spPr bwMode="auto">
          <a:xfrm>
            <a:off x="357159" y="857233"/>
            <a:ext cx="3071833" cy="1428759"/>
          </a:xfrm>
          <a:prstGeom prst="rect">
            <a:avLst/>
          </a:prstGeom>
          <a:solidFill>
            <a:schemeClr val="accent1"/>
          </a:solidFill>
        </p:spPr>
        <p:txBody>
          <a:bodyPr wrap="none" fromWordArt="1">
            <a:prstTxWarp prst="textPlain">
              <a:avLst>
                <a:gd name="adj" fmla="val 50000"/>
              </a:avLst>
            </a:prstTxWarp>
          </a:bodyPr>
          <a:lstStyle/>
          <a:p>
            <a:pPr algn="ctr"/>
            <a:r>
              <a:rPr lang="fa-IR" sz="3600" kern="10" dirty="0">
                <a:ln w="9525">
                  <a:noFill/>
                  <a:round/>
                  <a:headEnd/>
                  <a:tailEnd/>
                </a:ln>
                <a:solidFill>
                  <a:srgbClr val="FF0066"/>
                </a:solidFill>
                <a:effectLst>
                  <a:outerShdw dist="35921" dir="2700000" algn="ctr" rotWithShape="0">
                    <a:srgbClr val="C0C0C0">
                      <a:alpha val="79999"/>
                    </a:srgbClr>
                  </a:outerShdw>
                </a:effectLst>
                <a:latin typeface="Arial"/>
                <a:cs typeface="Arial"/>
              </a:rPr>
              <a:t>موفق باشيد</a:t>
            </a:r>
          </a:p>
        </p:txBody>
      </p:sp>
    </p:spTree>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fa-IR" dirty="0" smtClean="0"/>
              <a:t>باكتريهاي  تحت مراقبت منتقله از آب وغذا  </a:t>
            </a:r>
            <a:endParaRPr lang="en-US" dirty="0" smtClean="0"/>
          </a:p>
        </p:txBody>
      </p:sp>
      <p:sp>
        <p:nvSpPr>
          <p:cNvPr id="91139" name="Rectangle 3"/>
          <p:cNvSpPr>
            <a:spLocks noGrp="1" noChangeArrowheads="1"/>
          </p:cNvSpPr>
          <p:nvPr>
            <p:ph type="body" idx="1"/>
          </p:nvPr>
        </p:nvSpPr>
        <p:spPr>
          <a:xfrm>
            <a:off x="323850" y="1773238"/>
            <a:ext cx="8229600" cy="4495800"/>
          </a:xfrm>
        </p:spPr>
        <p:txBody>
          <a:bodyPr/>
          <a:lstStyle/>
          <a:p>
            <a:pPr algn="r" rtl="1" eaLnBrk="1" hangingPunct="1">
              <a:lnSpc>
                <a:spcPct val="90000"/>
              </a:lnSpc>
              <a:defRPr/>
            </a:pPr>
            <a:r>
              <a:rPr lang="fa-IR" smtClean="0"/>
              <a:t>شيگلوز</a:t>
            </a:r>
          </a:p>
          <a:p>
            <a:pPr algn="r" rtl="1" eaLnBrk="1" hangingPunct="1">
              <a:lnSpc>
                <a:spcPct val="90000"/>
              </a:lnSpc>
              <a:defRPr/>
            </a:pPr>
            <a:r>
              <a:rPr lang="fa-IR" smtClean="0"/>
              <a:t>سالمونلوز</a:t>
            </a:r>
          </a:p>
          <a:p>
            <a:pPr algn="r" rtl="1" eaLnBrk="1" hangingPunct="1">
              <a:lnSpc>
                <a:spcPct val="90000"/>
              </a:lnSpc>
              <a:defRPr/>
            </a:pPr>
            <a:r>
              <a:rPr lang="fa-IR" smtClean="0"/>
              <a:t>آميبياز </a:t>
            </a:r>
          </a:p>
          <a:p>
            <a:pPr algn="r" rtl="1" eaLnBrk="1" hangingPunct="1">
              <a:lnSpc>
                <a:spcPct val="90000"/>
              </a:lnSpc>
              <a:defRPr/>
            </a:pPr>
            <a:r>
              <a:rPr lang="fa-IR" smtClean="0"/>
              <a:t>اسهال استافيلوكوكي</a:t>
            </a:r>
          </a:p>
          <a:p>
            <a:pPr algn="r" rtl="1" eaLnBrk="1" hangingPunct="1">
              <a:lnSpc>
                <a:spcPct val="90000"/>
              </a:lnSpc>
              <a:defRPr/>
            </a:pPr>
            <a:r>
              <a:rPr lang="fa-IR" smtClean="0"/>
              <a:t>اسهال ناشي از </a:t>
            </a:r>
            <a:r>
              <a:rPr lang="en-US" b="1" smtClean="0">
                <a:effectLst/>
                <a:cs typeface="Traffic" pitchFamily="2" charset="-78"/>
              </a:rPr>
              <a:t>O157H7</a:t>
            </a:r>
            <a:endParaRPr lang="fa-IR" b="1" smtClean="0">
              <a:effectLst/>
              <a:cs typeface="Traffic" pitchFamily="2" charset="-78"/>
            </a:endParaRPr>
          </a:p>
          <a:p>
            <a:pPr algn="r" rtl="1" eaLnBrk="1" hangingPunct="1">
              <a:lnSpc>
                <a:spcPct val="90000"/>
              </a:lnSpc>
              <a:defRPr/>
            </a:pPr>
            <a:r>
              <a:rPr lang="fa-IR" smtClean="0"/>
              <a:t>بوتوليسم</a:t>
            </a:r>
          </a:p>
          <a:p>
            <a:pPr algn="r" rtl="1" eaLnBrk="1" hangingPunct="1">
              <a:lnSpc>
                <a:spcPct val="90000"/>
              </a:lnSpc>
              <a:defRPr/>
            </a:pPr>
            <a:r>
              <a:rPr lang="fa-IR" sz="6000" smtClean="0"/>
              <a:t>التور</a:t>
            </a:r>
          </a:p>
          <a:p>
            <a:pPr eaLnBrk="1" hangingPunct="1">
              <a:lnSpc>
                <a:spcPct val="90000"/>
              </a:lnSpc>
              <a:buFont typeface="Wingdings" pitchFamily="2" charset="2"/>
              <a:buNone/>
              <a:defRPr/>
            </a:pPr>
            <a:endParaRPr lang="en-US" sz="6000" smtClean="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1138"/>
                                        </p:tgtEl>
                                        <p:attrNameLst>
                                          <p:attrName>style.visibility</p:attrName>
                                        </p:attrNameLst>
                                      </p:cBhvr>
                                      <p:to>
                                        <p:strVal val="visible"/>
                                      </p:to>
                                    </p:set>
                                    <p:anim to="" calcmode="lin" valueType="num">
                                      <p:cBhvr>
                                        <p:cTn id="7" dur="1" fill="hold"/>
                                        <p:tgtEl>
                                          <p:spTgt spid="9113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1139">
                                            <p:txEl>
                                              <p:pRg st="0" end="0"/>
                                            </p:txEl>
                                          </p:spTgt>
                                        </p:tgtEl>
                                        <p:attrNameLst>
                                          <p:attrName>style.visibility</p:attrName>
                                        </p:attrNameLst>
                                      </p:cBhvr>
                                      <p:to>
                                        <p:strVal val="visible"/>
                                      </p:to>
                                    </p:set>
                                    <p:anim to="" calcmode="lin" valueType="num">
                                      <p:cBhvr>
                                        <p:cTn id="12" dur="1" fill="hold"/>
                                        <p:tgtEl>
                                          <p:spTgt spid="91139">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1139">
                                            <p:txEl>
                                              <p:pRg st="1" end="1"/>
                                            </p:txEl>
                                          </p:spTgt>
                                        </p:tgtEl>
                                        <p:attrNameLst>
                                          <p:attrName>style.visibility</p:attrName>
                                        </p:attrNameLst>
                                      </p:cBhvr>
                                      <p:to>
                                        <p:strVal val="visible"/>
                                      </p:to>
                                    </p:set>
                                    <p:anim to="" calcmode="lin" valueType="num">
                                      <p:cBhvr>
                                        <p:cTn id="17" dur="1" fill="hold"/>
                                        <p:tgtEl>
                                          <p:spTgt spid="91139">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1139">
                                            <p:txEl>
                                              <p:pRg st="2" end="2"/>
                                            </p:txEl>
                                          </p:spTgt>
                                        </p:tgtEl>
                                        <p:attrNameLst>
                                          <p:attrName>style.visibility</p:attrName>
                                        </p:attrNameLst>
                                      </p:cBhvr>
                                      <p:to>
                                        <p:strVal val="visible"/>
                                      </p:to>
                                    </p:set>
                                    <p:anim to="" calcmode="lin" valueType="num">
                                      <p:cBhvr>
                                        <p:cTn id="22" dur="1" fill="hold"/>
                                        <p:tgtEl>
                                          <p:spTgt spid="91139">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91139">
                                            <p:txEl>
                                              <p:pRg st="3" end="3"/>
                                            </p:txEl>
                                          </p:spTgt>
                                        </p:tgtEl>
                                        <p:attrNameLst>
                                          <p:attrName>style.visibility</p:attrName>
                                        </p:attrNameLst>
                                      </p:cBhvr>
                                      <p:to>
                                        <p:strVal val="visible"/>
                                      </p:to>
                                    </p:set>
                                    <p:anim to="" calcmode="lin" valueType="num">
                                      <p:cBhvr>
                                        <p:cTn id="27" dur="1" fill="hold"/>
                                        <p:tgtEl>
                                          <p:spTgt spid="91139">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91139">
                                            <p:txEl>
                                              <p:pRg st="4" end="4"/>
                                            </p:txEl>
                                          </p:spTgt>
                                        </p:tgtEl>
                                        <p:attrNameLst>
                                          <p:attrName>style.visibility</p:attrName>
                                        </p:attrNameLst>
                                      </p:cBhvr>
                                      <p:to>
                                        <p:strVal val="visible"/>
                                      </p:to>
                                    </p:set>
                                    <p:anim to="" calcmode="lin" valueType="num">
                                      <p:cBhvr>
                                        <p:cTn id="32" dur="1" fill="hold"/>
                                        <p:tgtEl>
                                          <p:spTgt spid="91139">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91139">
                                            <p:txEl>
                                              <p:pRg st="5" end="5"/>
                                            </p:txEl>
                                          </p:spTgt>
                                        </p:tgtEl>
                                        <p:attrNameLst>
                                          <p:attrName>style.visibility</p:attrName>
                                        </p:attrNameLst>
                                      </p:cBhvr>
                                      <p:to>
                                        <p:strVal val="visible"/>
                                      </p:to>
                                    </p:set>
                                    <p:anim to="" calcmode="lin" valueType="num">
                                      <p:cBhvr>
                                        <p:cTn id="37" dur="1" fill="hold"/>
                                        <p:tgtEl>
                                          <p:spTgt spid="91139">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91139">
                                            <p:txEl>
                                              <p:pRg st="6" end="6"/>
                                            </p:txEl>
                                          </p:spTgt>
                                        </p:tgtEl>
                                        <p:attrNameLst>
                                          <p:attrName>style.visibility</p:attrName>
                                        </p:attrNameLst>
                                      </p:cBhvr>
                                      <p:to>
                                        <p:strVal val="visible"/>
                                      </p:to>
                                    </p:set>
                                    <p:anim to="" calcmode="lin" valueType="num">
                                      <p:cBhvr>
                                        <p:cTn id="42" dur="1" fill="hold"/>
                                        <p:tgtEl>
                                          <p:spTgt spid="9113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57213"/>
            <a:ext cx="8229600" cy="1143000"/>
          </a:xfrm>
        </p:spPr>
        <p:txBody>
          <a:bodyPr/>
          <a:lstStyle/>
          <a:p>
            <a:pPr eaLnBrk="1" hangingPunct="1"/>
            <a:r>
              <a:rPr lang="fa-IR" b="1" smtClean="0">
                <a:solidFill>
                  <a:schemeClr val="tx1"/>
                </a:solidFill>
              </a:rPr>
              <a:t>مدیریت بیماری وبا</a:t>
            </a:r>
            <a:endParaRPr lang="en-US" b="1" smtClean="0">
              <a:solidFill>
                <a:schemeClr val="tx1"/>
              </a:solidFill>
            </a:endParaRPr>
          </a:p>
        </p:txBody>
      </p:sp>
      <p:sp>
        <p:nvSpPr>
          <p:cNvPr id="4099" name="Rectangle 3"/>
          <p:cNvSpPr>
            <a:spLocks noRot="1" noChangeArrowheads="1"/>
          </p:cNvSpPr>
          <p:nvPr/>
        </p:nvSpPr>
        <p:spPr bwMode="auto">
          <a:xfrm>
            <a:off x="539750" y="2214562"/>
            <a:ext cx="8229600" cy="3500453"/>
          </a:xfrm>
          <a:prstGeom prst="rect">
            <a:avLst/>
          </a:prstGeom>
          <a:noFill/>
          <a:ln w="9525">
            <a:noFill/>
            <a:miter lim="800000"/>
            <a:headEnd/>
            <a:tailEnd/>
          </a:ln>
        </p:spPr>
        <p:txBody>
          <a:bodyPr anchor="ctr"/>
          <a:lstStyle/>
          <a:p>
            <a:r>
              <a:rPr lang="fa-IR" sz="3600" b="1" dirty="0">
                <a:solidFill>
                  <a:schemeClr val="tx1">
                    <a:lumMod val="95000"/>
                  </a:schemeClr>
                </a:solidFill>
                <a:cs typeface="B Nazanin" pitchFamily="2" charset="-78"/>
              </a:rPr>
              <a:t>برقراری نظام مراقبت بیماری </a:t>
            </a:r>
            <a:r>
              <a:rPr lang="fa-IR" sz="3600" b="1" dirty="0" smtClean="0">
                <a:solidFill>
                  <a:schemeClr val="tx1">
                    <a:lumMod val="95000"/>
                  </a:schemeClr>
                </a:solidFill>
                <a:cs typeface="B Nazanin" pitchFamily="2" charset="-78"/>
              </a:rPr>
              <a:t>وبا</a:t>
            </a:r>
          </a:p>
          <a:p>
            <a:r>
              <a:rPr lang="fa-IR" sz="3200" dirty="0" smtClean="0">
                <a:solidFill>
                  <a:schemeClr val="tx1">
                    <a:lumMod val="95000"/>
                  </a:schemeClr>
                </a:solidFill>
                <a:cs typeface="B Nazanin" pitchFamily="2" charset="-78"/>
              </a:rPr>
              <a:t> </a:t>
            </a:r>
            <a:r>
              <a:rPr lang="fa-IR" sz="3200" dirty="0">
                <a:solidFill>
                  <a:schemeClr val="tx1">
                    <a:lumMod val="95000"/>
                  </a:schemeClr>
                </a:solidFill>
                <a:cs typeface="B Nazanin" pitchFamily="2" charset="-78"/>
              </a:rPr>
              <a:t>همچنان </a:t>
            </a:r>
            <a:r>
              <a:rPr lang="fa-IR" sz="3200" dirty="0" smtClean="0">
                <a:solidFill>
                  <a:schemeClr val="tx1">
                    <a:lumMod val="95000"/>
                  </a:schemeClr>
                </a:solidFill>
                <a:cs typeface="B Nazanin" pitchFamily="2" charset="-78"/>
              </a:rPr>
              <a:t>از </a:t>
            </a:r>
            <a:r>
              <a:rPr lang="fa-IR" sz="3200" dirty="0">
                <a:solidFill>
                  <a:schemeClr val="tx1">
                    <a:lumMod val="95000"/>
                  </a:schemeClr>
                </a:solidFill>
                <a:cs typeface="B Nazanin" pitchFamily="2" charset="-78"/>
              </a:rPr>
              <a:t>مهمترین اولویت های بیماری های واگیر کشور است</a:t>
            </a:r>
          </a:p>
          <a:p>
            <a:r>
              <a:rPr lang="fa-IR" sz="3200" dirty="0">
                <a:solidFill>
                  <a:schemeClr val="tx1">
                    <a:lumMod val="95000"/>
                  </a:schemeClr>
                </a:solidFill>
                <a:cs typeface="B Nazanin" pitchFamily="2" charset="-78"/>
              </a:rPr>
              <a:t>چون کشور ما از کانون های آندمیک وبا است و هر 5 تا 6 سال با یک اپیدمی داخلی روبرو شده و هرسال در معرض اپیدمی های کشور های همسایه شرقی کشور قرار داریم </a:t>
            </a:r>
            <a:br>
              <a:rPr lang="fa-IR" sz="3200" dirty="0">
                <a:solidFill>
                  <a:schemeClr val="tx1">
                    <a:lumMod val="95000"/>
                  </a:schemeClr>
                </a:solidFill>
                <a:cs typeface="B Nazanin" pitchFamily="2" charset="-78"/>
              </a:rPr>
            </a:br>
            <a:endParaRPr lang="en-US" sz="3200" dirty="0">
              <a:solidFill>
                <a:schemeClr val="tx1">
                  <a:lumMod val="95000"/>
                </a:schemeClr>
              </a:solidFill>
              <a:cs typeface="B Nazanin" pitchFamily="2" charset="-78"/>
            </a:endParaRPr>
          </a:p>
        </p:txBody>
      </p:sp>
    </p:spTree>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Cholera Paper\وبا در بارفروش 1\IMG_6079.JPG"/>
          <p:cNvPicPr>
            <a:picLocks noChangeAspect="1" noChangeArrowheads="1"/>
          </p:cNvPicPr>
          <p:nvPr/>
        </p:nvPicPr>
        <p:blipFill>
          <a:blip r:embed="rId2" cstate="print"/>
          <a:srcRect/>
          <a:stretch>
            <a:fillRect/>
          </a:stretch>
        </p:blipFill>
        <p:spPr bwMode="auto">
          <a:xfrm>
            <a:off x="428625" y="342900"/>
            <a:ext cx="8358188" cy="5678488"/>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Cholera Paper\وبا در بارفروش 1\IMG_6078.JPG"/>
          <p:cNvPicPr>
            <a:picLocks noChangeAspect="1" noChangeArrowheads="1"/>
          </p:cNvPicPr>
          <p:nvPr/>
        </p:nvPicPr>
        <p:blipFill>
          <a:blip r:embed="rId2" cstate="print"/>
          <a:srcRect/>
          <a:stretch>
            <a:fillRect/>
          </a:stretch>
        </p:blipFill>
        <p:spPr bwMode="auto">
          <a:xfrm>
            <a:off x="285750" y="214313"/>
            <a:ext cx="8572500" cy="6357937"/>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457200" y="1285875"/>
            <a:ext cx="8229600" cy="5311775"/>
          </a:xfrm>
        </p:spPr>
        <p:txBody>
          <a:bodyPr>
            <a:normAutofit fontScale="85000" lnSpcReduction="20000"/>
          </a:bodyPr>
          <a:lstStyle/>
          <a:p>
            <a:pPr algn="justLow" rtl="1">
              <a:lnSpc>
                <a:spcPct val="160000"/>
              </a:lnSpc>
              <a:buFont typeface="Wingdings 3" pitchFamily="18" charset="2"/>
              <a:buNone/>
            </a:pPr>
            <a:r>
              <a:rPr lang="fa-IR" sz="3200" b="1" dirty="0" smtClean="0">
                <a:cs typeface="B Titr" pitchFamily="2" charset="-78"/>
              </a:rPr>
              <a:t>ناخوشی وبا تا </a:t>
            </a:r>
            <a:r>
              <a:rPr lang="fa-IR" sz="3200" b="1" dirty="0" smtClean="0">
                <a:solidFill>
                  <a:srgbClr val="FF0000"/>
                </a:solidFill>
                <a:cs typeface="B Titr" pitchFamily="2" charset="-78"/>
              </a:rPr>
              <a:t>ده روز پیش از ماه مبارک رمضان </a:t>
            </a:r>
            <a:r>
              <a:rPr lang="fa-IR" sz="3200" b="1" dirty="0" smtClean="0">
                <a:cs typeface="B Titr" pitchFamily="2" charset="-78"/>
              </a:rPr>
              <a:t>در شهر بود و از کنار و گوشه پنج شش نفر مبتلا می شدند  و الان </a:t>
            </a:r>
            <a:r>
              <a:rPr lang="fa-IR" sz="3200" b="1" dirty="0" smtClean="0">
                <a:solidFill>
                  <a:srgbClr val="FF0000"/>
                </a:solidFill>
                <a:cs typeface="B Titr" pitchFamily="2" charset="-78"/>
              </a:rPr>
              <a:t>ده پانزده روز </a:t>
            </a:r>
            <a:r>
              <a:rPr lang="fa-IR" sz="3200" b="1" dirty="0" smtClean="0">
                <a:cs typeface="B Titr" pitchFamily="2" charset="-78"/>
              </a:rPr>
              <a:t>است که شدت گرفته بخصوص امروز شش هفت روز است که زیاد شدت گرفته روزی سی نفر سی و پنج نفر مبتلا می­شوند هرکه را صبح بگیرد تا ظهر بیشتر مهلت نمیدهد هرکسی از افراد در ظهر مبتلا شود تا شام زنده نیست هرکسی یکشب تا شب دیگر فاصله بکشد خوب می­شود. اهالی  شهر هم متفرق شده به دهات رفته­اند خدا رحم کند هرکس هم درشهر باقی است آماده مرگ است. بنابراین چیزی که قابل عرض خاک پای مبارک باشد نیست.</a:t>
            </a:r>
            <a:endParaRPr lang="en-US" sz="3200" b="1" dirty="0" smtClean="0">
              <a:cs typeface="B Titr" pitchFamily="2" charset="-78"/>
            </a:endParaRPr>
          </a:p>
        </p:txBody>
      </p:sp>
      <p:sp>
        <p:nvSpPr>
          <p:cNvPr id="3" name="Title 2"/>
          <p:cNvSpPr>
            <a:spLocks noGrp="1"/>
          </p:cNvSpPr>
          <p:nvPr>
            <p:ph type="title"/>
          </p:nvPr>
        </p:nvSpPr>
        <p:spPr>
          <a:xfrm>
            <a:off x="457200" y="274638"/>
            <a:ext cx="8229600" cy="725470"/>
          </a:xfrm>
          <a:solidFill>
            <a:schemeClr val="accent1">
              <a:lumMod val="20000"/>
              <a:lumOff val="80000"/>
            </a:schemeClr>
          </a:solidFill>
        </p:spPr>
        <p:txBody>
          <a:bodyPr/>
          <a:lstStyle/>
          <a:p>
            <a:pPr algn="ctr">
              <a:defRPr/>
            </a:pPr>
            <a:r>
              <a:rPr lang="fa-IR" sz="3200" dirty="0" smtClean="0">
                <a:solidFill>
                  <a:srgbClr val="FF0000"/>
                </a:solidFill>
              </a:rPr>
              <a:t>گزارش ناخوشی در شهر بارفروش</a:t>
            </a:r>
            <a:endParaRPr lang="en-US" sz="3200" dirty="0">
              <a:solidFill>
                <a:srgbClr val="FF0000"/>
              </a:solidFill>
            </a:endParaRPr>
          </a:p>
        </p:txBody>
      </p:sp>
    </p:spTree>
  </p:cSld>
  <p:clrMapOvr>
    <a:masterClrMapping/>
  </p:clrMapOvr>
  <p:transition spd="med">
    <p:random/>
  </p:transition>
  <p:timing>
    <p:tnLst>
      <p:par>
        <p:cTn id="1" dur="indefinite" restart="never" nodeType="tmRoot"/>
      </p:par>
    </p:tnLst>
  </p:timing>
</p:sld>
</file>

<file path=ppt/theme/theme1.xml><?xml version="1.0" encoding="utf-8"?>
<a:theme xmlns:a="http://schemas.openxmlformats.org/drawingml/2006/main" name="cholera">
  <a:themeElements>
    <a:clrScheme name="cholera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fontScheme name="choler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defRPr kumimoji="0" lang="fa-IR" sz="2400" b="0" i="0" u="none" strike="noStrike" cap="none" normalizeH="0" baseline="0" smtClean="0">
            <a:ln>
              <a:noFill/>
            </a:ln>
            <a:solidFill>
              <a:srgbClr val="FFFF00"/>
            </a:solidFill>
            <a:effectLst>
              <a:outerShdw blurRad="38100" dist="38100" dir="2700000" algn="tl">
                <a:srgbClr val="000000">
                  <a:alpha val="43137"/>
                </a:srgbClr>
              </a:outerShdw>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defRPr kumimoji="0" lang="fa-IR" sz="2400" b="0" i="0" u="none" strike="noStrike" cap="none" normalizeH="0" baseline="0" smtClean="0">
            <a:ln>
              <a:noFill/>
            </a:ln>
            <a:solidFill>
              <a:srgbClr val="FFFF00"/>
            </a:solidFill>
            <a:effectLst>
              <a:outerShdw blurRad="38100" dist="38100" dir="2700000" algn="tl">
                <a:srgbClr val="000000">
                  <a:alpha val="43137"/>
                </a:srgbClr>
              </a:outerShdw>
            </a:effectLst>
            <a:latin typeface="Arial" charset="0"/>
            <a:cs typeface="Arial" charset="0"/>
          </a:defRPr>
        </a:defPPr>
      </a:lstStyle>
    </a:lnDef>
  </a:objectDefaults>
  <a:extraClrSchemeLst>
    <a:extraClrScheme>
      <a:clrScheme name="cholera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cholera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cholera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cholera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cholera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cholera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cholera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cholera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cholera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cholera</Template>
  <TotalTime>351</TotalTime>
  <Words>2518</Words>
  <Application>Microsoft Office PowerPoint</Application>
  <PresentationFormat>On-screen Show (4:3)</PresentationFormat>
  <Paragraphs>303</Paragraphs>
  <Slides>47</Slides>
  <Notes>29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0" baseType="lpstr">
      <vt:lpstr>cholera</vt:lpstr>
      <vt:lpstr>Custom Design</vt:lpstr>
      <vt:lpstr>Photo Editor Photo</vt:lpstr>
      <vt:lpstr>Slide 1</vt:lpstr>
      <vt:lpstr>Slide 2</vt:lpstr>
      <vt:lpstr>Slide 3</vt:lpstr>
      <vt:lpstr>Slide 4</vt:lpstr>
      <vt:lpstr>باكتريهاي  تحت مراقبت منتقله از آب وغذا  </vt:lpstr>
      <vt:lpstr>مدیریت بیماری وبا</vt:lpstr>
      <vt:lpstr>Slide 7</vt:lpstr>
      <vt:lpstr>Slide 8</vt:lpstr>
      <vt:lpstr>گزارش ناخوشی در شهر بارفروش</vt:lpstr>
      <vt:lpstr>موارد بیماری وبا ومرگ ومیراز آن در 16 سال گذشته</vt:lpstr>
      <vt:lpstr>تعاريف اپيدميولوژيك</vt:lpstr>
      <vt:lpstr>تعريف مورد قطعي وبا confirmed case of cholera</vt:lpstr>
      <vt:lpstr>شاخص بیماریابی وبا</vt:lpstr>
      <vt:lpstr>الگوهاي اپيدميولوژيك بيماري وبا</vt:lpstr>
      <vt:lpstr>ويبريو كلرا </vt:lpstr>
      <vt:lpstr>نكاتي در خصوص ويبريو ها</vt:lpstr>
      <vt:lpstr>Slide 17</vt:lpstr>
      <vt:lpstr>اپيدميولوژي وبا</vt:lpstr>
      <vt:lpstr>Slide 19</vt:lpstr>
      <vt:lpstr>6- در شرايطي كه ويبريوها در شرايط نامساعد باشند به صورت خفته درآمده واز كشت آب نمي توان ويبريو جدانمود.  7-وقتي ويبريوها وارد بدن انسانها مي شوند بيماريزائي آنها به شدت افزايش يافته وبا هر بار ترانزيت اين پاتوژنيسيته افزايش مي يابد.  8-ويبريو در بعضي مواقع مثلا سبزي آلوده تا 14روز زنده باقي مي ماند.  9- اپيدمي هاي وبا به كرات با مصرف برنج مانده ، ماهي  خام ، صدف،غذاهاي دريائي،خرچنگ پخته شده وسبزيجات وميوه تازه رخ داده است.</vt:lpstr>
      <vt:lpstr>Slide 21</vt:lpstr>
      <vt:lpstr> </vt:lpstr>
      <vt:lpstr>Slide 23</vt:lpstr>
      <vt:lpstr>Slide 24</vt:lpstr>
      <vt:lpstr>- ويبريو كلرا فاقد اسپور است و لذا در مقابل خطر هاي محيطي دفاعي ندارد.  - گرما و خشك شدن در عرض چند ساعت  - در دماي 55 در عرض 15 دقيقه كشته مي شود اما در سرماي خشك زنده مي ماند.  - التور در فاضلاب تا بيش از يك ماه مقاومت مي كنند و در آب استريل تا يك ماه زنده مي ماند اما در آبهاي آلوده سطحي در عرض 24 ساعت از بين مي رود.( پس به ندرت از آبهاي سطحي جدا مي شوند)  </vt:lpstr>
      <vt:lpstr>تفاوت بيوتيپ هاي كلاسيك و التوردرکلرا</vt:lpstr>
      <vt:lpstr>علائم كلينيكي وبا</vt:lpstr>
      <vt:lpstr>علائم پاراكلينيكي وبا</vt:lpstr>
      <vt:lpstr>تشخيص پاراكلينيكي وبا</vt:lpstr>
      <vt:lpstr>كلراهاي NAG </vt:lpstr>
      <vt:lpstr>Slide 31</vt:lpstr>
      <vt:lpstr>كلني هاي ويبريو كلرا در محيط   TCBS agar</vt:lpstr>
      <vt:lpstr>درمان وبا</vt:lpstr>
      <vt:lpstr>Slide 34</vt:lpstr>
      <vt:lpstr>Slide 35</vt:lpstr>
      <vt:lpstr>Slide 36</vt:lpstr>
      <vt:lpstr>آنتي بيوتيك تراپي</vt:lpstr>
      <vt:lpstr>Slide 38</vt:lpstr>
      <vt:lpstr>Slide 39</vt:lpstr>
      <vt:lpstr>Slide 40</vt:lpstr>
      <vt:lpstr>Slide 41</vt:lpstr>
      <vt:lpstr>توصيه هاي پيشگيري درطغيان وبا</vt:lpstr>
      <vt:lpstr>Slide 43</vt:lpstr>
      <vt:lpstr>Slide 44</vt:lpstr>
      <vt:lpstr> مناطق پر خطر تحت پوشش دانشگاه ایران</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تازه هاي اپيدميولوژي  تشخيص ودرمان وبا</dc:title>
  <dc:creator>forghani</dc:creator>
  <cp:lastModifiedBy>m.mansouri</cp:lastModifiedBy>
  <cp:revision>75</cp:revision>
  <dcterms:created xsi:type="dcterms:W3CDTF">2007-06-02T04:05:46Z</dcterms:created>
  <dcterms:modified xsi:type="dcterms:W3CDTF">2018-04-23T09:23:04Z</dcterms:modified>
</cp:coreProperties>
</file>